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7"/>
  </p:notesMasterIdLst>
  <p:sldIdLst>
    <p:sldId id="310" r:id="rId2"/>
    <p:sldId id="344" r:id="rId3"/>
    <p:sldId id="353" r:id="rId4"/>
    <p:sldId id="354" r:id="rId5"/>
    <p:sldId id="348" r:id="rId6"/>
    <p:sldId id="307" r:id="rId7"/>
    <p:sldId id="343" r:id="rId8"/>
    <p:sldId id="306" r:id="rId9"/>
    <p:sldId id="350" r:id="rId10"/>
    <p:sldId id="301" r:id="rId11"/>
    <p:sldId id="293" r:id="rId12"/>
    <p:sldId id="352" r:id="rId13"/>
    <p:sldId id="302" r:id="rId14"/>
    <p:sldId id="299" r:id="rId15"/>
    <p:sldId id="3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ka Kramer" initials="AK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B1E"/>
    <a:srgbClr val="0A808E"/>
    <a:srgbClr val="0099AB"/>
    <a:srgbClr val="00B4C8"/>
    <a:srgbClr val="58595B"/>
    <a:srgbClr val="3F3C37"/>
    <a:srgbClr val="C1C1C1"/>
    <a:srgbClr val="42424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5"/>
    <p:restoredTop sz="76254"/>
  </p:normalViewPr>
  <p:slideViewPr>
    <p:cSldViewPr snapToGrid="0" snapToObjects="1">
      <p:cViewPr>
        <p:scale>
          <a:sx n="97" d="100"/>
          <a:sy n="97" d="100"/>
        </p:scale>
        <p:origin x="120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8" Type="http://schemas.openxmlformats.org/officeDocument/2006/relationships/slide" Target="slides/slide7.xml"/><Relationship Id="rId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5" Type="http://schemas.openxmlformats.org/officeDocument/2006/relationships/customXml" Target="../customXml/item3.xml"/><Relationship Id="rId20" Type="http://schemas.openxmlformats.org/officeDocument/2006/relationships/viewProps" Target="viewProps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customXml" Target="../customXml/item2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9" Type="http://schemas.openxmlformats.org/officeDocument/2006/relationships/slide" Target="slides/slide8.xml"/><Relationship Id="rId22" Type="http://schemas.openxmlformats.org/officeDocument/2006/relationships/tableStyles" Target="tableStyles.xml"/><Relationship Id="rId14" Type="http://schemas.openxmlformats.org/officeDocument/2006/relationships/slide" Target="slides/slide13.xml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9487-8196-9D4E-869A-C7C52FEED74B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BA24-8B6B-6D46-90B9-BCF3D539495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6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7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7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0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7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6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2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2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0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9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BA24-8B6B-6D46-90B9-BCF3D53949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6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3357563"/>
            <a:ext cx="6456363" cy="215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63" y="3591016"/>
            <a:ext cx="2160586" cy="377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4584330"/>
            <a:ext cx="6211750" cy="269734"/>
          </a:xfrm>
        </p:spPr>
        <p:txBody>
          <a:bodyPr/>
          <a:lstStyle>
            <a:lvl1pPr algn="r"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5027915"/>
            <a:ext cx="6211750" cy="235543"/>
          </a:xfrm>
        </p:spPr>
        <p:txBody>
          <a:bodyPr/>
          <a:lstStyle>
            <a:lvl1pPr marL="0" indent="0" algn="r">
              <a:buFontTx/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name of presenter, event etc.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-12701" y="-356461"/>
            <a:ext cx="12217401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400" dirty="0" smtClean="0">
                <a:solidFill>
                  <a:srgbClr val="FF0000"/>
                </a:solidFill>
              </a:rPr>
              <a:t>You can add background image by clicking </a:t>
            </a:r>
            <a:r>
              <a:rPr lang="en-US" sz="1400" i="1" dirty="0" smtClean="0">
                <a:solidFill>
                  <a:srgbClr val="FF0000"/>
                </a:solidFill>
              </a:rPr>
              <a:t>Design / Format Background / Picture or texture fill / Insert picture from 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1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40405C61-3CB8-5843-97CF-CAE3FB0488A0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section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3" name="Media Placeholder 12"/>
          <p:cNvSpPr>
            <a:spLocks noGrp="1"/>
          </p:cNvSpPr>
          <p:nvPr>
            <p:ph type="media" sz="quarter" idx="14" hasCustomPrompt="1"/>
          </p:nvPr>
        </p:nvSpPr>
        <p:spPr>
          <a:xfrm>
            <a:off x="1416050" y="1557338"/>
            <a:ext cx="9359900" cy="3959225"/>
          </a:xfrm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8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CCF44445-7DBE-D943-8F4A-4E3A3FF95756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heading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18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withou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3766" y="1742543"/>
            <a:ext cx="12205765" cy="323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2" y="2124685"/>
            <a:ext cx="2160586" cy="377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5052" y="3887684"/>
            <a:ext cx="5501072" cy="290725"/>
          </a:xfrm>
        </p:spPr>
        <p:txBody>
          <a:bodyPr/>
          <a:lstStyle>
            <a:lvl1pPr algn="l"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575052" y="4331270"/>
            <a:ext cx="5501072" cy="244705"/>
          </a:xfrm>
        </p:spPr>
        <p:txBody>
          <a:bodyPr/>
          <a:lstStyle>
            <a:lvl1pPr marL="0" indent="0" algn="l">
              <a:buFontTx/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name of presenter, event etc.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765" y="1742543"/>
            <a:ext cx="3230040" cy="32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0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/ 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216275" y="1742543"/>
            <a:ext cx="8989490" cy="323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2" y="2124685"/>
            <a:ext cx="2160586" cy="377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5051" y="3066838"/>
            <a:ext cx="7921623" cy="1454362"/>
          </a:xfrm>
        </p:spPr>
        <p:txBody>
          <a:bodyPr anchor="b" anchorCtr="0"/>
          <a:lstStyle>
            <a:lvl1pPr algn="l"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add text / call to action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3765" y="1742543"/>
            <a:ext cx="3230040" cy="323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2309" y="2139230"/>
            <a:ext cx="2495189" cy="2381970"/>
          </a:xfrm>
        </p:spPr>
        <p:txBody>
          <a:bodyPr anchor="b" anchorCtr="0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/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0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F2580991-135A-EA47-B008-37CDD1EA0106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456363" y="1557338"/>
            <a:ext cx="5040313" cy="3959225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1557338"/>
            <a:ext cx="5040313" cy="3959225"/>
          </a:xfrm>
        </p:spPr>
        <p:txBody>
          <a:bodyPr/>
          <a:lstStyle>
            <a:lvl1pPr marL="342900" indent="-342900">
              <a:buFont typeface="Arial" charset="0"/>
              <a:buChar char="•"/>
              <a:defRPr baseline="0"/>
            </a:lvl1pPr>
            <a:lvl2pPr marL="742950" indent="-285750">
              <a:buFont typeface="Arial" charset="0"/>
              <a:buChar char="•"/>
              <a:defRPr/>
            </a:lvl2pPr>
            <a:lvl3pPr marL="1200150" indent="-28575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000250" indent="-171450">
              <a:buFont typeface="Arial" charset="0"/>
              <a:buChar char="•"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heading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9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mall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2F861F82-AD50-8347-83DD-90DE09285B03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section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456363" y="1557338"/>
            <a:ext cx="2161544" cy="3959225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1557338"/>
            <a:ext cx="6095999" cy="3959225"/>
          </a:xfrm>
          <a:noFill/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Drag image to placeholder or click icon to add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977313" y="1557338"/>
            <a:ext cx="2158325" cy="3959225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-12701" y="-356461"/>
            <a:ext cx="12217401" cy="2159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2"/>
                </a:solidFill>
              </a:rPr>
              <a:t>After inserting an image in to placeholder click </a:t>
            </a:r>
            <a:r>
              <a:rPr lang="en-US" sz="1400" i="1" dirty="0" smtClean="0">
                <a:solidFill>
                  <a:schemeClr val="tx2"/>
                </a:solidFill>
              </a:rPr>
              <a:t>Picture format / Crop</a:t>
            </a:r>
            <a:r>
              <a:rPr lang="en-US" sz="1400" dirty="0" smtClean="0">
                <a:solidFill>
                  <a:schemeClr val="tx2"/>
                </a:solidFill>
              </a:rPr>
              <a:t> to adjust the position of the image, or click </a:t>
            </a:r>
            <a:r>
              <a:rPr lang="en-US" sz="1400" i="1" dirty="0" smtClean="0">
                <a:solidFill>
                  <a:schemeClr val="tx2"/>
                </a:solidFill>
              </a:rPr>
              <a:t>Fit</a:t>
            </a:r>
            <a:r>
              <a:rPr lang="en-US" sz="1400" dirty="0" smtClean="0">
                <a:solidFill>
                  <a:schemeClr val="tx2"/>
                </a:solidFill>
              </a:rPr>
              <a:t> to fit the image inside the placeholder.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5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46176"/>
            <a:ext cx="2160609" cy="911162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969477"/>
            <a:ext cx="2160608" cy="3547086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368300"/>
            <a:ext cx="2160608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section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216275" y="0"/>
            <a:ext cx="8975725" cy="6858000"/>
          </a:xfrm>
          <a:noFill/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Drag image to placeholder or click icon to add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-12701" y="-356461"/>
            <a:ext cx="12217401" cy="2159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2"/>
                </a:solidFill>
              </a:rPr>
              <a:t>After inserting an image in to placeholder click </a:t>
            </a:r>
            <a:r>
              <a:rPr lang="en-US" sz="1400" i="1" dirty="0" smtClean="0">
                <a:solidFill>
                  <a:schemeClr val="tx2"/>
                </a:solidFill>
              </a:rPr>
              <a:t>Picture format / Crop</a:t>
            </a:r>
            <a:r>
              <a:rPr lang="en-US" sz="1400" dirty="0" smtClean="0">
                <a:solidFill>
                  <a:schemeClr val="tx2"/>
                </a:solidFill>
              </a:rPr>
              <a:t> to adjust the position of the image, or click </a:t>
            </a:r>
            <a:r>
              <a:rPr lang="en-US" sz="1400" i="1" dirty="0" smtClean="0">
                <a:solidFill>
                  <a:schemeClr val="tx2"/>
                </a:solidFill>
              </a:rPr>
              <a:t>Fit</a:t>
            </a:r>
            <a:r>
              <a:rPr lang="en-US" sz="1400" dirty="0" smtClean="0">
                <a:solidFill>
                  <a:schemeClr val="tx2"/>
                </a:solidFill>
              </a:rPr>
              <a:t> to fit the image inside the placeholder.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7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ix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10145241-7DB4-9F44-8BDA-2E735E27BBEF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416050" y="3723172"/>
            <a:ext cx="1800225" cy="1800225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descriptive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456363" y="1557338"/>
            <a:ext cx="5040312" cy="3959225"/>
          </a:xfrm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icons to add content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935413" y="3716338"/>
            <a:ext cx="1800225" cy="1800225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descriptive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1416050" y="1557338"/>
            <a:ext cx="1800225" cy="1800225"/>
          </a:xfrm>
          <a:noFill/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Drag image to placeholder or click icon to add</a:t>
            </a:r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3935413" y="1557338"/>
            <a:ext cx="1800225" cy="1800225"/>
          </a:xfrm>
          <a:noFill/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Drag image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section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-12701" y="-356461"/>
            <a:ext cx="12217401" cy="2159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2"/>
                </a:solidFill>
              </a:rPr>
              <a:t>After inserting an in to placeholder image click </a:t>
            </a:r>
            <a:r>
              <a:rPr lang="en-US" sz="1400" i="1" dirty="0" smtClean="0">
                <a:solidFill>
                  <a:schemeClr val="tx2"/>
                </a:solidFill>
              </a:rPr>
              <a:t>Picture format / Crop</a:t>
            </a:r>
            <a:r>
              <a:rPr lang="en-US" sz="1400" dirty="0" smtClean="0">
                <a:solidFill>
                  <a:schemeClr val="tx2"/>
                </a:solidFill>
              </a:rPr>
              <a:t> to adjust the position of the image, or click </a:t>
            </a:r>
            <a:r>
              <a:rPr lang="en-US" sz="1400" i="1" dirty="0" smtClean="0">
                <a:solidFill>
                  <a:schemeClr val="tx2"/>
                </a:solidFill>
              </a:rPr>
              <a:t>Fit</a:t>
            </a:r>
            <a:r>
              <a:rPr lang="en-US" sz="1400" dirty="0" smtClean="0">
                <a:solidFill>
                  <a:schemeClr val="tx2"/>
                </a:solidFill>
              </a:rPr>
              <a:t> to fit the image inside the placeholder.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3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9818EE90-622D-C349-B277-9CF8B452CD15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416050" y="3723172"/>
            <a:ext cx="1800225" cy="1800225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descriptive text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935413" y="3716338"/>
            <a:ext cx="1800225" cy="1800225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descriptive text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1416050" y="1557337"/>
            <a:ext cx="1800225" cy="1800225"/>
          </a:xfrm>
          <a:prstGeom prst="ellipse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000" spc="30" baseline="0">
                <a:solidFill>
                  <a:schemeClr val="bg1">
                    <a:lumMod val="65000"/>
                  </a:schemeClr>
                </a:solidFill>
              </a:defRPr>
            </a:lvl1pPr>
            <a:lvl2pPr marL="257168" indent="0">
              <a:buNone/>
              <a:defRPr sz="1600"/>
            </a:lvl2pPr>
            <a:lvl3pPr marL="514337" indent="0">
              <a:buNone/>
              <a:defRPr sz="1400"/>
            </a:lvl3pPr>
            <a:lvl4pPr marL="771506" indent="0">
              <a:buNone/>
              <a:defRPr sz="1100"/>
            </a:lvl4pPr>
            <a:lvl5pPr marL="1028675" indent="0">
              <a:buNone/>
              <a:defRPr sz="1100"/>
            </a:lvl5pPr>
            <a:lvl6pPr marL="1285843" indent="0">
              <a:buNone/>
              <a:defRPr sz="1100"/>
            </a:lvl6pPr>
            <a:lvl7pPr marL="1543012" indent="0">
              <a:buNone/>
              <a:defRPr sz="1100"/>
            </a:lvl7pPr>
            <a:lvl8pPr marL="1800180" indent="0">
              <a:buNone/>
              <a:defRPr sz="1100"/>
            </a:lvl8pPr>
            <a:lvl9pPr marL="2057348" indent="0">
              <a:buNone/>
              <a:defRPr sz="1100"/>
            </a:lvl9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3935413" y="1557337"/>
            <a:ext cx="1800225" cy="1800225"/>
          </a:xfrm>
          <a:prstGeom prst="ellipse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000" spc="30" baseline="0">
                <a:solidFill>
                  <a:schemeClr val="bg1">
                    <a:lumMod val="65000"/>
                  </a:schemeClr>
                </a:solidFill>
              </a:defRPr>
            </a:lvl1pPr>
            <a:lvl2pPr marL="257168" indent="0">
              <a:buNone/>
              <a:defRPr sz="1600"/>
            </a:lvl2pPr>
            <a:lvl3pPr marL="514337" indent="0">
              <a:buNone/>
              <a:defRPr sz="1400"/>
            </a:lvl3pPr>
            <a:lvl4pPr marL="771506" indent="0">
              <a:buNone/>
              <a:defRPr sz="1100"/>
            </a:lvl4pPr>
            <a:lvl5pPr marL="1028675" indent="0">
              <a:buNone/>
              <a:defRPr sz="1100"/>
            </a:lvl5pPr>
            <a:lvl6pPr marL="1285843" indent="0">
              <a:buNone/>
              <a:defRPr sz="1100"/>
            </a:lvl6pPr>
            <a:lvl7pPr marL="1543012" indent="0">
              <a:buNone/>
              <a:defRPr sz="1100"/>
            </a:lvl7pPr>
            <a:lvl8pPr marL="1800180" indent="0">
              <a:buNone/>
              <a:defRPr sz="1100"/>
            </a:lvl8pPr>
            <a:lvl9pPr marL="2057348" indent="0">
              <a:buNone/>
              <a:defRPr sz="1100"/>
            </a:lvl9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456363" y="3716338"/>
            <a:ext cx="1800225" cy="1800225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descriptive text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6456363" y="1557337"/>
            <a:ext cx="1800225" cy="1800225"/>
          </a:xfrm>
          <a:prstGeom prst="ellipse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000" spc="30" baseline="0">
                <a:solidFill>
                  <a:schemeClr val="bg1">
                    <a:lumMod val="65000"/>
                  </a:schemeClr>
                </a:solidFill>
              </a:defRPr>
            </a:lvl1pPr>
            <a:lvl2pPr marL="257168" indent="0">
              <a:buNone/>
              <a:defRPr sz="1600"/>
            </a:lvl2pPr>
            <a:lvl3pPr marL="514337" indent="0">
              <a:buNone/>
              <a:defRPr sz="1400"/>
            </a:lvl3pPr>
            <a:lvl4pPr marL="771506" indent="0">
              <a:buNone/>
              <a:defRPr sz="1100"/>
            </a:lvl4pPr>
            <a:lvl5pPr marL="1028675" indent="0">
              <a:buNone/>
              <a:defRPr sz="1100"/>
            </a:lvl5pPr>
            <a:lvl6pPr marL="1285843" indent="0">
              <a:buNone/>
              <a:defRPr sz="1100"/>
            </a:lvl6pPr>
            <a:lvl7pPr marL="1543012" indent="0">
              <a:buNone/>
              <a:defRPr sz="1100"/>
            </a:lvl7pPr>
            <a:lvl8pPr marL="1800180" indent="0">
              <a:buNone/>
              <a:defRPr sz="1100"/>
            </a:lvl8pPr>
            <a:lvl9pPr marL="2057348" indent="0">
              <a:buNone/>
              <a:defRPr sz="1100"/>
            </a:lvl9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8975724" y="3716338"/>
            <a:ext cx="1800225" cy="1800225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descriptive text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8975724" y="1557337"/>
            <a:ext cx="1800225" cy="1800225"/>
          </a:xfrm>
          <a:prstGeom prst="ellipse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000" spc="30" baseline="0">
                <a:solidFill>
                  <a:schemeClr val="bg1">
                    <a:lumMod val="65000"/>
                  </a:schemeClr>
                </a:solidFill>
              </a:defRPr>
            </a:lvl1pPr>
            <a:lvl2pPr marL="257168" indent="0">
              <a:buNone/>
              <a:defRPr sz="1600"/>
            </a:lvl2pPr>
            <a:lvl3pPr marL="514337" indent="0">
              <a:buNone/>
              <a:defRPr sz="1400"/>
            </a:lvl3pPr>
            <a:lvl4pPr marL="771506" indent="0">
              <a:buNone/>
              <a:defRPr sz="1100"/>
            </a:lvl4pPr>
            <a:lvl5pPr marL="1028675" indent="0">
              <a:buNone/>
              <a:defRPr sz="1100"/>
            </a:lvl5pPr>
            <a:lvl6pPr marL="1285843" indent="0">
              <a:buNone/>
              <a:defRPr sz="1100"/>
            </a:lvl6pPr>
            <a:lvl7pPr marL="1543012" indent="0">
              <a:buNone/>
              <a:defRPr sz="1100"/>
            </a:lvl7pPr>
            <a:lvl8pPr marL="1800180" indent="0">
              <a:buNone/>
              <a:defRPr sz="1100"/>
            </a:lvl8pPr>
            <a:lvl9pPr marL="2057348" indent="0">
              <a:buNone/>
              <a:defRPr sz="1100"/>
            </a:lvl9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heading 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-12701" y="-356461"/>
            <a:ext cx="12217401" cy="2159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2"/>
                </a:solidFill>
              </a:rPr>
              <a:t>After inserting an in to placeholder image click </a:t>
            </a:r>
            <a:r>
              <a:rPr lang="en-US" sz="1400" i="1" dirty="0" smtClean="0">
                <a:solidFill>
                  <a:schemeClr val="tx2"/>
                </a:solidFill>
              </a:rPr>
              <a:t>Picture format / Crop</a:t>
            </a:r>
            <a:r>
              <a:rPr lang="en-US" sz="1400" dirty="0" smtClean="0">
                <a:solidFill>
                  <a:schemeClr val="tx2"/>
                </a:solidFill>
              </a:rPr>
              <a:t> to adjust the position of the image, or click </a:t>
            </a:r>
            <a:r>
              <a:rPr lang="en-US" sz="1400" i="1" dirty="0" smtClean="0">
                <a:solidFill>
                  <a:schemeClr val="tx2"/>
                </a:solidFill>
              </a:rPr>
              <a:t>Fit</a:t>
            </a:r>
            <a:r>
              <a:rPr lang="en-US" sz="1400" dirty="0" smtClean="0">
                <a:solidFill>
                  <a:schemeClr val="tx2"/>
                </a:solidFill>
              </a:rPr>
              <a:t> to fit the image inside the placeholder.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33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text / 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5725" y="6370638"/>
            <a:ext cx="1800224" cy="119062"/>
          </a:xfrm>
        </p:spPr>
        <p:txBody>
          <a:bodyPr/>
          <a:lstStyle/>
          <a:p>
            <a:fld id="{A1540AC6-98AA-BB46-98CB-D55ADFADDF28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5949" y="6370638"/>
            <a:ext cx="720726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68300"/>
            <a:ext cx="10801350" cy="2159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/ heading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37700"/>
            <a:ext cx="1390345" cy="252000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13715" y="2997201"/>
            <a:ext cx="2519362" cy="2519362"/>
          </a:xfrm>
          <a:prstGeom prst="ellipse">
            <a:avLst/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1">
                    <a:lumMod val="65000"/>
                  </a:schemeClr>
                </a:solidFill>
              </a:defRPr>
            </a:lvl1pPr>
            <a:lvl2pPr marL="257168" indent="0">
              <a:buNone/>
              <a:defRPr sz="1600"/>
            </a:lvl2pPr>
            <a:lvl3pPr marL="514337" indent="0">
              <a:buNone/>
              <a:defRPr sz="1400"/>
            </a:lvl3pPr>
            <a:lvl4pPr marL="771506" indent="0">
              <a:buNone/>
              <a:defRPr sz="1100"/>
            </a:lvl4pPr>
            <a:lvl5pPr marL="1028675" indent="0">
              <a:buNone/>
              <a:defRPr sz="1100"/>
            </a:lvl5pPr>
            <a:lvl6pPr marL="1285843" indent="0">
              <a:buNone/>
              <a:defRPr sz="1100"/>
            </a:lvl6pPr>
            <a:lvl7pPr marL="1543012" indent="0">
              <a:buNone/>
              <a:defRPr sz="1100"/>
            </a:lvl7pPr>
            <a:lvl8pPr marL="1800180" indent="0">
              <a:buNone/>
              <a:defRPr sz="1100"/>
            </a:lvl8pPr>
            <a:lvl9pPr marL="2057348" indent="0">
              <a:buNone/>
              <a:defRPr sz="1100"/>
            </a:lvl9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936206" y="1557338"/>
            <a:ext cx="5040314" cy="2600414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Click to add quote</a:t>
            </a:r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696450" y="3716338"/>
            <a:ext cx="1800225" cy="1800225"/>
          </a:xfrm>
          <a:noFill/>
        </p:spPr>
        <p:txBody>
          <a:bodyPr/>
          <a:lstStyle>
            <a:lvl1pPr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Drag logo to placeholder or click icon to add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936206" y="4518116"/>
            <a:ext cx="5040314" cy="998447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Title</a:t>
            </a:r>
          </a:p>
          <a:p>
            <a:pPr lvl="0"/>
            <a:r>
              <a:rPr lang="en-US" dirty="0" smtClean="0"/>
              <a:t>Company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-12701" y="-356461"/>
            <a:ext cx="12217401" cy="2159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tx2"/>
                </a:solidFill>
              </a:rPr>
              <a:t>After inserting an image in to placeholder click </a:t>
            </a:r>
            <a:r>
              <a:rPr lang="en-US" sz="1400" i="1" dirty="0" smtClean="0">
                <a:solidFill>
                  <a:schemeClr val="tx2"/>
                </a:solidFill>
              </a:rPr>
              <a:t>Picture format / Crop</a:t>
            </a:r>
            <a:r>
              <a:rPr lang="en-US" sz="1400" dirty="0" smtClean="0">
                <a:solidFill>
                  <a:schemeClr val="tx2"/>
                </a:solidFill>
              </a:rPr>
              <a:t> to adjust the position of the image, or click </a:t>
            </a:r>
            <a:r>
              <a:rPr lang="en-US" sz="1400" i="1" dirty="0" smtClean="0">
                <a:solidFill>
                  <a:schemeClr val="tx2"/>
                </a:solidFill>
              </a:rPr>
              <a:t>Fit</a:t>
            </a:r>
            <a:r>
              <a:rPr lang="en-US" sz="1400" dirty="0" smtClean="0">
                <a:solidFill>
                  <a:schemeClr val="tx2"/>
                </a:solidFill>
              </a:rPr>
              <a:t> to fit the image inside the placeholder. </a:t>
            </a:r>
          </a:p>
          <a:p>
            <a:pPr lvl="0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67" y="1613234"/>
            <a:ext cx="716069" cy="7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6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710819"/>
            <a:ext cx="10801350" cy="2337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118" y="1561116"/>
            <a:ext cx="5040313" cy="3959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56587" y="6370638"/>
            <a:ext cx="2519361" cy="1190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F091BF1-ECE6-8647-9F9B-3A4FCA23FDD3}" type="datetime3">
              <a:rPr lang="en-US" smtClean="0"/>
              <a:t>20 September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412" y="6370638"/>
            <a:ext cx="4321175" cy="1190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5949" y="6370638"/>
            <a:ext cx="701979" cy="11906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0F6B3D5-B05E-174A-9CEF-27957DF85C1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1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37" r:id="rId3"/>
    <p:sldLayoutId id="2147483723" r:id="rId4"/>
    <p:sldLayoutId id="2147483729" r:id="rId5"/>
    <p:sldLayoutId id="2147483724" r:id="rId6"/>
    <p:sldLayoutId id="2147483731" r:id="rId7"/>
    <p:sldLayoutId id="2147483732" r:id="rId8"/>
    <p:sldLayoutId id="2147483733" r:id="rId9"/>
    <p:sldLayoutId id="2147483730" r:id="rId10"/>
    <p:sldLayoutId id="2147483734" r:id="rId11"/>
    <p:sldLayoutId id="214748373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>
          <a:solidFill>
            <a:schemeClr val="tx2"/>
          </a:solidFill>
          <a:latin typeface="+mn-lt"/>
          <a:ea typeface="Calibri Light" charset="0"/>
          <a:cs typeface="Calibri Light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2"/>
          </a:solidFill>
          <a:latin typeface="+mn-lt"/>
          <a:ea typeface="Calibri Light" charset="0"/>
          <a:cs typeface="Calibri Light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b="0" i="0" kern="1200">
          <a:solidFill>
            <a:schemeClr val="tx2"/>
          </a:solidFill>
          <a:latin typeface="+mn-lt"/>
          <a:ea typeface="Calibri Light" charset="0"/>
          <a:cs typeface="Calibri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i="0" kern="1200">
          <a:solidFill>
            <a:schemeClr val="tx2"/>
          </a:solidFill>
          <a:latin typeface="+mn-lt"/>
          <a:ea typeface="Calibri Light" charset="0"/>
          <a:cs typeface="Calibri Light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b="0" i="0" kern="1200">
          <a:solidFill>
            <a:schemeClr val="tx2"/>
          </a:solidFill>
          <a:latin typeface="+mn-lt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orient="horz" pos="3475">
          <p15:clr>
            <a:srgbClr val="F26B43"/>
          </p15:clr>
        </p15:guide>
        <p15:guide id="8" orient="horz" pos="232">
          <p15:clr>
            <a:srgbClr val="F26B43"/>
          </p15:clr>
        </p15:guide>
        <p15:guide id="10" orient="horz" pos="368">
          <p15:clr>
            <a:srgbClr val="F26B43"/>
          </p15:clr>
        </p15:guide>
        <p15:guide id="11" orient="horz" pos="595" userDrawn="1">
          <p15:clr>
            <a:srgbClr val="F26B43"/>
          </p15:clr>
        </p15:guide>
        <p15:guide id="12" orient="horz" pos="981">
          <p15:clr>
            <a:srgbClr val="F26B43"/>
          </p15:clr>
        </p15:guide>
        <p15:guide id="13" orient="horz" pos="2228">
          <p15:clr>
            <a:srgbClr val="F26B43"/>
          </p15:clr>
        </p15:guide>
        <p15:guide id="14" orient="horz" pos="2341">
          <p15:clr>
            <a:srgbClr val="F26B43"/>
          </p15:clr>
        </p15:guide>
        <p15:guide id="18" orient="horz" pos="2115">
          <p15:clr>
            <a:srgbClr val="F26B43"/>
          </p15:clr>
        </p15:guide>
        <p15:guide id="23" pos="3613">
          <p15:clr>
            <a:srgbClr val="F26B43"/>
          </p15:clr>
        </p15:guide>
        <p15:guide id="24" pos="4067">
          <p15:clr>
            <a:srgbClr val="F26B43"/>
          </p15:clr>
        </p15:guide>
        <p15:guide id="25" pos="5201">
          <p15:clr>
            <a:srgbClr val="F26B43"/>
          </p15:clr>
        </p15:guide>
        <p15:guide id="26" pos="5654">
          <p15:clr>
            <a:srgbClr val="F26B43"/>
          </p15:clr>
        </p15:guide>
        <p15:guide id="27" pos="6788">
          <p15:clr>
            <a:srgbClr val="F26B43"/>
          </p15:clr>
        </p15:guide>
        <p15:guide id="28" pos="2479">
          <p15:clr>
            <a:srgbClr val="F26B43"/>
          </p15:clr>
        </p15:guide>
        <p15:guide id="29" pos="2026">
          <p15:clr>
            <a:srgbClr val="F26B43"/>
          </p15:clr>
        </p15:guide>
        <p15:guide id="30" pos="8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75949" y="6370638"/>
            <a:ext cx="701979" cy="119062"/>
          </a:xfrm>
        </p:spPr>
        <p:txBody>
          <a:bodyPr/>
          <a:lstStyle/>
          <a:p>
            <a:fld id="{80F6B3D5-B05E-174A-9CEF-27957DF85C1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Optimalisatie</a:t>
            </a:r>
            <a:r>
              <a:rPr lang="en-US" dirty="0" smtClean="0"/>
              <a:t> van </a:t>
            </a:r>
            <a:r>
              <a:rPr lang="en-US" dirty="0" err="1" smtClean="0"/>
              <a:t>Afvalinzameling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3994608"/>
            <a:ext cx="6211750" cy="26973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2000" dirty="0" smtClean="0"/>
              <a:t>door TWS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86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slimmere</a:t>
            </a:r>
            <a:r>
              <a:rPr lang="en-US" dirty="0" smtClean="0"/>
              <a:t> </a:t>
            </a:r>
            <a:r>
              <a:rPr lang="en-US" dirty="0" err="1" smtClean="0"/>
              <a:t>manier</a:t>
            </a:r>
            <a:r>
              <a:rPr lang="en-US" dirty="0" smtClean="0"/>
              <a:t> om </a:t>
            </a:r>
            <a:r>
              <a:rPr lang="en-US" dirty="0" err="1" smtClean="0"/>
              <a:t>afval</a:t>
            </a:r>
            <a:r>
              <a:rPr lang="en-US" dirty="0" smtClean="0"/>
              <a:t> in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zamelen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Oplossing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96343" y="3716338"/>
            <a:ext cx="2160589" cy="1800225"/>
            <a:chOff x="3935411" y="1557339"/>
            <a:chExt cx="2160589" cy="1800225"/>
          </a:xfrm>
        </p:grpSpPr>
        <p:sp>
          <p:nvSpPr>
            <p:cNvPr id="10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b="1" dirty="0" smtClean="0">
                  <a:latin typeface="+mj-lt"/>
                  <a:ea typeface="Omnes Semibold Roman" charset="0"/>
                  <a:cs typeface="Omnes Semibold Roman" charset="0"/>
                </a:rPr>
                <a:t>VERKEN</a:t>
              </a:r>
              <a:endParaRPr lang="en-US" b="1" dirty="0" smtClean="0">
                <a:latin typeface="+mj-lt"/>
                <a:ea typeface="Omnes Semibold Roman" charset="0"/>
                <a:cs typeface="Omnes Semibold Roman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dirty="0" err="1" smtClean="0"/>
                <a:t>Vulgraad</a:t>
              </a:r>
              <a:r>
                <a:rPr lang="en-US" dirty="0" smtClean="0"/>
                <a:t> </a:t>
              </a:r>
              <a:r>
                <a:rPr lang="en-US" dirty="0" err="1" smtClean="0"/>
                <a:t>patronen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inzicht</a:t>
              </a:r>
              <a:r>
                <a:rPr lang="en-US" dirty="0" smtClean="0"/>
                <a:t> in </a:t>
              </a:r>
              <a:r>
                <a:rPr lang="en-US" dirty="0" err="1" smtClean="0"/>
                <a:t>vulsnelheden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gebruik</a:t>
              </a:r>
              <a:endParaRPr lang="en-US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15705" y="3716338"/>
            <a:ext cx="2160589" cy="1800225"/>
            <a:chOff x="3935411" y="1557339"/>
            <a:chExt cx="2160589" cy="1800225"/>
          </a:xfrm>
        </p:grpSpPr>
        <p:sp>
          <p:nvSpPr>
            <p:cNvPr id="13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b="1" dirty="0" smtClean="0">
                  <a:latin typeface="+mj-lt"/>
                  <a:ea typeface="Omnes Semibold Roman" charset="0"/>
                  <a:cs typeface="Omnes Semibold Roman" charset="0"/>
                </a:rPr>
                <a:t>VOORSPEL</a:t>
              </a:r>
              <a:endParaRPr lang="en-US" b="1" dirty="0" smtClean="0">
                <a:latin typeface="+mj-lt"/>
                <a:ea typeface="Omnes Semibold Roman" charset="0"/>
                <a:cs typeface="Omnes Semibold Roman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dirty="0" smtClean="0"/>
                <a:t>Het moment </a:t>
              </a:r>
              <a:r>
                <a:rPr lang="en-US" dirty="0" err="1" smtClean="0"/>
                <a:t>dat</a:t>
              </a:r>
              <a:r>
                <a:rPr lang="en-US" dirty="0" smtClean="0"/>
                <a:t> containers </a:t>
              </a:r>
              <a:r>
                <a:rPr lang="en-US" dirty="0" err="1" smtClean="0"/>
                <a:t>geledigd</a:t>
              </a:r>
              <a:r>
                <a:rPr lang="en-US" dirty="0" smtClean="0"/>
                <a:t> </a:t>
              </a:r>
              <a:r>
                <a:rPr lang="en-US" dirty="0" err="1" smtClean="0"/>
                <a:t>moeten</a:t>
              </a:r>
              <a:r>
                <a:rPr lang="en-US" dirty="0" smtClean="0"/>
                <a:t> </a:t>
              </a:r>
              <a:r>
                <a:rPr lang="en-US" dirty="0" err="1" smtClean="0"/>
                <a:t>worden</a:t>
              </a:r>
              <a:endParaRPr lang="en-US" dirty="0" smtClean="0"/>
            </a:p>
            <a:p>
              <a:pPr algn="ctr"/>
              <a:endParaRPr lang="en-US" dirty="0" smtClean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44592" y="3716338"/>
            <a:ext cx="2055811" cy="1800225"/>
            <a:chOff x="3935411" y="1557339"/>
            <a:chExt cx="2055811" cy="1800225"/>
          </a:xfrm>
        </p:grpSpPr>
        <p:sp>
          <p:nvSpPr>
            <p:cNvPr id="16" name="Text Placeholder 2"/>
            <p:cNvSpPr txBox="1">
              <a:spLocks/>
            </p:cNvSpPr>
            <p:nvPr/>
          </p:nvSpPr>
          <p:spPr>
            <a:xfrm>
              <a:off x="3935411" y="1958719"/>
              <a:ext cx="2055811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b="1" dirty="0" smtClean="0">
                  <a:latin typeface="+mj-lt"/>
                  <a:ea typeface="Omnes Semibold Roman" charset="0"/>
                  <a:cs typeface="Omnes Semibold Roman" charset="0"/>
                </a:rPr>
                <a:t>OPTIMALISEER</a:t>
              </a:r>
              <a:endParaRPr lang="en-US" b="1" dirty="0">
                <a:latin typeface="+mj-lt"/>
                <a:ea typeface="Omnes Semibold Roman" charset="0"/>
                <a:cs typeface="Omnes Semibold Roman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dirty="0" smtClean="0"/>
                <a:t>De routes op </a:t>
              </a:r>
              <a:r>
                <a:rPr lang="en-US" dirty="0" err="1" smtClean="0"/>
                <a:t>specifieke</a:t>
              </a:r>
              <a:r>
                <a:rPr lang="en-US" dirty="0" smtClean="0"/>
                <a:t> </a:t>
              </a:r>
              <a:r>
                <a:rPr lang="en-US" dirty="0" err="1" smtClean="0"/>
                <a:t>fracties</a:t>
              </a:r>
              <a:endParaRPr lang="en-US" dirty="0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>
            <a:off x="7716838" y="1557339"/>
            <a:ext cx="1800224" cy="18002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195888" y="1557339"/>
            <a:ext cx="1800224" cy="18002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76524" y="1557339"/>
            <a:ext cx="1800224" cy="18002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24" y="2048220"/>
            <a:ext cx="1430050" cy="9530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16" y="1961260"/>
            <a:ext cx="1409366" cy="1127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35" y="1675452"/>
            <a:ext cx="1060404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Solide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betrouwbare</a:t>
            </a:r>
            <a:r>
              <a:rPr lang="en-US" dirty="0" smtClean="0"/>
              <a:t> sensor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Technologie</a:t>
            </a:r>
            <a:endParaRPr lang="en-US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1704"/>
          <a:stretch/>
        </p:blipFill>
        <p:spPr/>
      </p:pic>
      <p:grpSp>
        <p:nvGrpSpPr>
          <p:cNvPr id="11" name="Group 10"/>
          <p:cNvGrpSpPr/>
          <p:nvPr/>
        </p:nvGrpSpPr>
        <p:grpSpPr>
          <a:xfrm>
            <a:off x="6456363" y="1557339"/>
            <a:ext cx="2188873" cy="3959224"/>
            <a:chOff x="3935411" y="1557339"/>
            <a:chExt cx="2188873" cy="3959224"/>
          </a:xfrm>
        </p:grpSpPr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3935411" y="1958719"/>
              <a:ext cx="2188873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Baanbrekende</a:t>
              </a:r>
              <a:r>
                <a:rPr lang="en-US" dirty="0" smtClean="0"/>
                <a:t> </a:t>
              </a:r>
              <a:r>
                <a:rPr lang="en-US" dirty="0" err="1" smtClean="0"/>
                <a:t>signaalverwerkende</a:t>
              </a:r>
              <a:r>
                <a:rPr lang="en-US" dirty="0" smtClean="0"/>
                <a:t> </a:t>
              </a:r>
              <a:r>
                <a:rPr lang="en-US" dirty="0" err="1" smtClean="0"/>
                <a:t>algoritmes</a:t>
              </a:r>
              <a:r>
                <a:rPr lang="en-US" dirty="0" smtClean="0"/>
                <a:t> om </a:t>
              </a:r>
              <a:r>
                <a:rPr lang="en-US" dirty="0" err="1" smtClean="0"/>
                <a:t>vullingsgraden</a:t>
              </a:r>
              <a:r>
                <a:rPr lang="en-US" dirty="0" smtClean="0"/>
                <a:t> </a:t>
              </a:r>
              <a:r>
                <a:rPr lang="en-US" dirty="0" err="1" smtClean="0"/>
                <a:t>te</a:t>
              </a:r>
              <a:r>
                <a:rPr lang="en-US" dirty="0" smtClean="0"/>
                <a:t> </a:t>
              </a:r>
              <a:r>
                <a:rPr lang="en-US" dirty="0" err="1" smtClean="0"/>
                <a:t>detecteren</a:t>
              </a:r>
              <a:r>
                <a:rPr lang="en-US" dirty="0" smtClean="0"/>
                <a:t> door </a:t>
              </a:r>
              <a:r>
                <a:rPr lang="en-US" dirty="0" err="1" smtClean="0"/>
                <a:t>ultrasone</a:t>
              </a:r>
              <a:r>
                <a:rPr lang="en-US" dirty="0" smtClean="0"/>
                <a:t> </a:t>
              </a:r>
              <a:r>
                <a:rPr lang="en-US" dirty="0" err="1" smtClean="0"/>
                <a:t>technologie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975725" y="1557339"/>
            <a:ext cx="2160589" cy="3959224"/>
            <a:chOff x="3935411" y="1557339"/>
            <a:chExt cx="2160589" cy="3959224"/>
          </a:xfrm>
        </p:grpSpPr>
        <p:sp>
          <p:nvSpPr>
            <p:cNvPr id="15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Verleende</a:t>
              </a:r>
              <a:r>
                <a:rPr lang="en-US" dirty="0" smtClean="0"/>
                <a:t> </a:t>
              </a:r>
              <a:r>
                <a:rPr lang="en-US" dirty="0" err="1" smtClean="0"/>
                <a:t>octrooien</a:t>
              </a:r>
              <a:r>
                <a:rPr lang="en-US" dirty="0" smtClean="0"/>
                <a:t> in US</a:t>
              </a:r>
              <a:r>
                <a:rPr lang="en-US" dirty="0"/>
                <a:t>, Canada, Japan </a:t>
              </a:r>
              <a:r>
                <a:rPr lang="en-US" dirty="0" err="1" smtClean="0"/>
                <a:t>en</a:t>
              </a:r>
              <a:r>
                <a:rPr lang="en-US" dirty="0" smtClean="0"/>
                <a:t> EU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1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557339"/>
            <a:ext cx="3313043" cy="395922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Enevo </a:t>
            </a:r>
            <a:r>
              <a:rPr lang="en-US" dirty="0" err="1"/>
              <a:t>n</a:t>
            </a:r>
            <a:r>
              <a:rPr lang="en-US" dirty="0" err="1" smtClean="0"/>
              <a:t>etwerk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Technologie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456363" y="1557339"/>
            <a:ext cx="2188873" cy="3959224"/>
            <a:chOff x="3935411" y="1557339"/>
            <a:chExt cx="2188873" cy="3959224"/>
          </a:xfrm>
        </p:grpSpPr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3935411" y="1958719"/>
              <a:ext cx="2188873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Analytisch</a:t>
              </a:r>
              <a:r>
                <a:rPr lang="en-US" dirty="0" smtClean="0"/>
                <a:t> </a:t>
              </a:r>
              <a:r>
                <a:rPr lang="en-US" dirty="0" err="1" smtClean="0"/>
                <a:t>voorspellen</a:t>
              </a:r>
              <a:r>
                <a:rPr lang="en-US" dirty="0" smtClean="0"/>
                <a:t> </a:t>
              </a:r>
              <a:r>
                <a:rPr lang="en-US" dirty="0" err="1" smtClean="0"/>
                <a:t>geeft</a:t>
              </a:r>
              <a:r>
                <a:rPr lang="en-US" dirty="0" smtClean="0"/>
                <a:t> </a:t>
              </a:r>
              <a:r>
                <a:rPr lang="en-US" dirty="0" err="1" smtClean="0"/>
                <a:t>inzage</a:t>
              </a:r>
              <a:r>
                <a:rPr lang="en-US" dirty="0" smtClean="0"/>
                <a:t> in de </a:t>
              </a:r>
              <a:r>
                <a:rPr lang="en-US" dirty="0" err="1" smtClean="0"/>
                <a:t>ledigingsmomenten</a:t>
              </a:r>
              <a:r>
                <a:rPr lang="en-US" dirty="0" smtClean="0"/>
                <a:t> van containers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975725" y="1557339"/>
            <a:ext cx="2160589" cy="3959224"/>
            <a:chOff x="3935411" y="1557339"/>
            <a:chExt cx="2160589" cy="3959224"/>
          </a:xfrm>
        </p:grpSpPr>
        <p:sp>
          <p:nvSpPr>
            <p:cNvPr id="15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Ontdek</a:t>
              </a:r>
              <a:r>
                <a:rPr lang="en-US" dirty="0" smtClean="0"/>
                <a:t> </a:t>
              </a:r>
              <a:r>
                <a:rPr lang="en-US" dirty="0" err="1" smtClean="0"/>
                <a:t>patronen</a:t>
              </a:r>
              <a:r>
                <a:rPr lang="en-US" dirty="0" smtClean="0"/>
                <a:t> in </a:t>
              </a:r>
              <a:r>
                <a:rPr lang="en-US" dirty="0" err="1" smtClean="0"/>
                <a:t>afvalaanbod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inzicht</a:t>
              </a:r>
              <a:r>
                <a:rPr lang="en-US" dirty="0" smtClean="0"/>
                <a:t> in </a:t>
              </a:r>
              <a:r>
                <a:rPr lang="en-US" dirty="0" err="1" smtClean="0"/>
                <a:t>operationele</a:t>
              </a:r>
              <a:r>
                <a:rPr lang="en-US" dirty="0" smtClean="0"/>
                <a:t> </a:t>
              </a:r>
              <a:r>
                <a:rPr lang="en-US" dirty="0" err="1" smtClean="0"/>
                <a:t>verbeteringen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Placeholder 19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5" y="1557338"/>
            <a:ext cx="5510349" cy="3959225"/>
          </a:xfrm>
        </p:spPr>
      </p:pic>
    </p:spTree>
    <p:extLst>
      <p:ext uri="{BB962C8B-B14F-4D97-AF65-F5344CB8AC3E}">
        <p14:creationId xmlns:p14="http://schemas.microsoft.com/office/powerpoint/2010/main" val="17496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Voordelen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739" y="368300"/>
            <a:ext cx="10801350" cy="215900"/>
          </a:xfrm>
        </p:spPr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 </a:t>
            </a:r>
            <a:r>
              <a:rPr lang="en-US" dirty="0" smtClean="0"/>
              <a:t>Enevo?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95325" y="1557339"/>
            <a:ext cx="1800224" cy="3959224"/>
            <a:chOff x="6454777" y="1557339"/>
            <a:chExt cx="1800224" cy="3959224"/>
          </a:xfrm>
        </p:grpSpPr>
        <p:sp>
          <p:nvSpPr>
            <p:cNvPr id="19" name="Oval 18"/>
            <p:cNvSpPr/>
            <p:nvPr/>
          </p:nvSpPr>
          <p:spPr>
            <a:xfrm>
              <a:off x="6454777" y="1557339"/>
              <a:ext cx="1800224" cy="18002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56363" y="3716338"/>
              <a:ext cx="1798638" cy="18002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i-FI" dirty="0" err="1" smtClean="0">
                  <a:solidFill>
                    <a:srgbClr val="1A1A1A"/>
                  </a:solidFill>
                </a:rPr>
                <a:t>Lagere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operationele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kosten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voor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logistiek</a:t>
              </a:r>
              <a:endParaRPr lang="fi-FI" dirty="0">
                <a:solidFill>
                  <a:srgbClr val="1A1A1A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1642" y="1566864"/>
            <a:ext cx="1800224" cy="3959224"/>
            <a:chOff x="6454777" y="1557339"/>
            <a:chExt cx="1800224" cy="3959224"/>
          </a:xfrm>
        </p:grpSpPr>
        <p:sp>
          <p:nvSpPr>
            <p:cNvPr id="22" name="Oval 21"/>
            <p:cNvSpPr/>
            <p:nvPr/>
          </p:nvSpPr>
          <p:spPr>
            <a:xfrm>
              <a:off x="6454777" y="1557339"/>
              <a:ext cx="1800224" cy="18002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56363" y="3716338"/>
              <a:ext cx="1798638" cy="18002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i-FI" dirty="0" err="1" smtClean="0">
                  <a:solidFill>
                    <a:srgbClr val="1A1A1A"/>
                  </a:solidFill>
                </a:rPr>
                <a:t>Significante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besparingen</a:t>
              </a:r>
              <a:r>
                <a:rPr lang="fi-FI" dirty="0" smtClean="0">
                  <a:solidFill>
                    <a:srgbClr val="1A1A1A"/>
                  </a:solidFill>
                </a:rPr>
                <a:t> in </a:t>
              </a:r>
              <a:r>
                <a:rPr lang="fi-FI" dirty="0" err="1" smtClean="0">
                  <a:solidFill>
                    <a:srgbClr val="1A1A1A"/>
                  </a:solidFill>
                </a:rPr>
                <a:t>indirecte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kosten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als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schoonmaak</a:t>
              </a:r>
              <a:r>
                <a:rPr lang="fi-FI" dirty="0" smtClean="0">
                  <a:solidFill>
                    <a:srgbClr val="1A1A1A"/>
                  </a:solidFill>
                </a:rPr>
                <a:t> en </a:t>
              </a:r>
              <a:r>
                <a:rPr lang="fi-FI" dirty="0" err="1" smtClean="0">
                  <a:solidFill>
                    <a:srgbClr val="1A1A1A"/>
                  </a:solidFill>
                </a:rPr>
                <a:t>gebruik</a:t>
              </a:r>
              <a:r>
                <a:rPr lang="fi-FI" dirty="0" smtClean="0">
                  <a:solidFill>
                    <a:srgbClr val="1A1A1A"/>
                  </a:solidFill>
                </a:rPr>
                <a:t> van </a:t>
              </a:r>
              <a:r>
                <a:rPr lang="fi-FI" dirty="0" err="1" smtClean="0">
                  <a:solidFill>
                    <a:srgbClr val="1A1A1A"/>
                  </a:solidFill>
                </a:rPr>
                <a:t>zakken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45376" y="1566864"/>
            <a:ext cx="1800224" cy="3959224"/>
            <a:chOff x="6454777" y="1557339"/>
            <a:chExt cx="1800224" cy="3959224"/>
          </a:xfrm>
        </p:grpSpPr>
        <p:sp>
          <p:nvSpPr>
            <p:cNvPr id="25" name="Oval 24"/>
            <p:cNvSpPr/>
            <p:nvPr/>
          </p:nvSpPr>
          <p:spPr>
            <a:xfrm>
              <a:off x="6454777" y="1557339"/>
              <a:ext cx="1800224" cy="18002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56363" y="3716338"/>
              <a:ext cx="1798638" cy="18002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i-FI" dirty="0" err="1" smtClean="0">
                  <a:solidFill>
                    <a:srgbClr val="1A1A1A"/>
                  </a:solidFill>
                </a:rPr>
                <a:t>Verminderd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klachten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over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overlopende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containers</a:t>
              </a:r>
              <a:endParaRPr lang="fi-FI" dirty="0" smtClean="0">
                <a:solidFill>
                  <a:srgbClr val="1A1A1A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94865" y="1557338"/>
            <a:ext cx="1800224" cy="3959224"/>
            <a:chOff x="6454777" y="1557339"/>
            <a:chExt cx="1800224" cy="3959224"/>
          </a:xfrm>
        </p:grpSpPr>
        <p:sp>
          <p:nvSpPr>
            <p:cNvPr id="28" name="Oval 27"/>
            <p:cNvSpPr/>
            <p:nvPr/>
          </p:nvSpPr>
          <p:spPr>
            <a:xfrm>
              <a:off x="6454777" y="1557339"/>
              <a:ext cx="1800224" cy="18002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56363" y="3716338"/>
              <a:ext cx="1798638" cy="18002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i-FI" dirty="0" err="1" smtClean="0">
                  <a:solidFill>
                    <a:srgbClr val="1A1A1A"/>
                  </a:solidFill>
                </a:rPr>
                <a:t>Minder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nb-NO" dirty="0"/>
                <a:t>CO</a:t>
              </a:r>
              <a:r>
                <a:rPr lang="nb-NO" baseline="-25000" dirty="0"/>
                <a:t>2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uitstoot</a:t>
              </a:r>
              <a:r>
                <a:rPr lang="fi-FI" dirty="0" smtClean="0">
                  <a:solidFill>
                    <a:srgbClr val="1A1A1A"/>
                  </a:solidFill>
                </a:rPr>
                <a:t> en </a:t>
              </a:r>
              <a:r>
                <a:rPr lang="fi-FI" dirty="0" err="1" smtClean="0">
                  <a:solidFill>
                    <a:srgbClr val="1A1A1A"/>
                  </a:solidFill>
                </a:rPr>
                <a:t>gebiedsvervuiling</a:t>
              </a:r>
              <a:r>
                <a:rPr lang="fi-FI" dirty="0" smtClean="0">
                  <a:solidFill>
                    <a:srgbClr val="1A1A1A"/>
                  </a:solidFill>
                </a:rPr>
                <a:t> (</a:t>
              </a:r>
              <a:r>
                <a:rPr lang="fi-FI" dirty="0" err="1" smtClean="0">
                  <a:solidFill>
                    <a:srgbClr val="1A1A1A"/>
                  </a:solidFill>
                </a:rPr>
                <a:t>zwerfvuil</a:t>
              </a:r>
              <a:r>
                <a:rPr lang="fi-FI" dirty="0" smtClean="0">
                  <a:solidFill>
                    <a:srgbClr val="1A1A1A"/>
                  </a:solidFill>
                </a:rPr>
                <a:t>)</a:t>
              </a:r>
              <a:endParaRPr lang="fi-FI" dirty="0">
                <a:solidFill>
                  <a:srgbClr val="1A1A1A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94302" y="1566864"/>
            <a:ext cx="1800224" cy="3959224"/>
            <a:chOff x="6454777" y="1557339"/>
            <a:chExt cx="1800224" cy="3959224"/>
          </a:xfrm>
        </p:grpSpPr>
        <p:sp>
          <p:nvSpPr>
            <p:cNvPr id="31" name="Oval 30"/>
            <p:cNvSpPr/>
            <p:nvPr/>
          </p:nvSpPr>
          <p:spPr>
            <a:xfrm>
              <a:off x="6454777" y="1557339"/>
              <a:ext cx="1800224" cy="18002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56363" y="3716338"/>
              <a:ext cx="1798638" cy="18002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i-FI" dirty="0" err="1" smtClean="0">
                  <a:solidFill>
                    <a:srgbClr val="1A1A1A"/>
                  </a:solidFill>
                </a:rPr>
                <a:t>Verbeterd</a:t>
              </a:r>
              <a:r>
                <a:rPr lang="fi-FI" dirty="0">
                  <a:solidFill>
                    <a:srgbClr val="1A1A1A"/>
                  </a:solidFill>
                </a:rPr>
                <a:t> </a:t>
              </a:r>
              <a:r>
                <a:rPr lang="fi-FI" dirty="0" smtClean="0">
                  <a:solidFill>
                    <a:srgbClr val="1A1A1A"/>
                  </a:solidFill>
                </a:rPr>
                <a:t>en </a:t>
              </a:r>
              <a:r>
                <a:rPr lang="fi-FI" dirty="0" err="1" smtClean="0">
                  <a:solidFill>
                    <a:srgbClr val="1A1A1A"/>
                  </a:solidFill>
                </a:rPr>
                <a:t>transparanter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beeld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over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het</a:t>
              </a:r>
              <a:r>
                <a:rPr lang="fi-FI" dirty="0" smtClean="0">
                  <a:solidFill>
                    <a:srgbClr val="1A1A1A"/>
                  </a:solidFill>
                </a:rPr>
                <a:t> </a:t>
              </a:r>
              <a:r>
                <a:rPr lang="fi-FI" dirty="0" err="1" smtClean="0">
                  <a:solidFill>
                    <a:srgbClr val="1A1A1A"/>
                  </a:solidFill>
                </a:rPr>
                <a:t>ledigingsproces</a:t>
              </a:r>
              <a:endParaRPr lang="fi" dirty="0">
                <a:solidFill>
                  <a:srgbClr val="1A1A1A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1" y="2119123"/>
            <a:ext cx="1383792" cy="6766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41" y="1994155"/>
            <a:ext cx="1243584" cy="9570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700" y="1994155"/>
            <a:ext cx="1200912" cy="9265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13" y="1872743"/>
            <a:ext cx="1438656" cy="1109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68" y="1875283"/>
            <a:ext cx="1505712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Rotterdam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Gevalsstudie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26" y="2320265"/>
            <a:ext cx="2368813" cy="1060486"/>
            <a:chOff x="-7257" y="1939265"/>
            <a:chExt cx="2368813" cy="1060486"/>
          </a:xfrm>
        </p:grpSpPr>
        <p:sp>
          <p:nvSpPr>
            <p:cNvPr id="7" name="Text Placeholder 2"/>
            <p:cNvSpPr txBox="1">
              <a:spLocks/>
            </p:cNvSpPr>
            <p:nvPr/>
          </p:nvSpPr>
          <p:spPr>
            <a:xfrm>
              <a:off x="695325" y="1939265"/>
              <a:ext cx="1666231" cy="106048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Stad</a:t>
              </a:r>
              <a:r>
                <a:rPr lang="en-US" dirty="0" smtClean="0"/>
                <a:t> Rotterdam </a:t>
              </a:r>
              <a:r>
                <a:rPr lang="en-US" dirty="0" err="1" smtClean="0"/>
                <a:t>focust</a:t>
              </a:r>
              <a:r>
                <a:rPr lang="en-US" dirty="0" smtClean="0"/>
                <a:t> in </a:t>
              </a:r>
              <a:r>
                <a:rPr lang="en-US" dirty="0" err="1" smtClean="0"/>
                <a:t>hoge</a:t>
              </a:r>
              <a:r>
                <a:rPr lang="en-US" dirty="0" smtClean="0"/>
                <a:t> mate op </a:t>
              </a:r>
              <a:r>
                <a:rPr lang="en-US" dirty="0" err="1" smtClean="0"/>
                <a:t>hergebruik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recycling</a:t>
              </a:r>
              <a:endParaRPr lang="en-US" dirty="0" smtClean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7257" y="2004066"/>
              <a:ext cx="575541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3817938"/>
            <a:ext cx="2372140" cy="1060486"/>
            <a:chOff x="0" y="3307398"/>
            <a:chExt cx="2372140" cy="1060486"/>
          </a:xfrm>
        </p:grpSpPr>
        <p:sp>
          <p:nvSpPr>
            <p:cNvPr id="10" name="Text Placeholder 2"/>
            <p:cNvSpPr txBox="1">
              <a:spLocks/>
            </p:cNvSpPr>
            <p:nvPr/>
          </p:nvSpPr>
          <p:spPr>
            <a:xfrm>
              <a:off x="695326" y="3307398"/>
              <a:ext cx="1676814" cy="106048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Doelstelling</a:t>
              </a:r>
              <a:r>
                <a:rPr lang="en-US" dirty="0" smtClean="0"/>
                <a:t> van 20% minder </a:t>
              </a:r>
              <a:r>
                <a:rPr lang="en-US" dirty="0" err="1" smtClean="0"/>
                <a:t>dagelijkse</a:t>
              </a:r>
              <a:r>
                <a:rPr lang="en-US" dirty="0" smtClean="0"/>
                <a:t> </a:t>
              </a:r>
              <a:r>
                <a:rPr lang="en-US" dirty="0" err="1" smtClean="0"/>
                <a:t>ledigingen</a:t>
              </a:r>
              <a:r>
                <a:rPr lang="en-US" dirty="0" smtClean="0"/>
                <a:t> is </a:t>
              </a:r>
              <a:r>
                <a:rPr lang="en-US" dirty="0" err="1" smtClean="0"/>
                <a:t>eenvoudig</a:t>
              </a:r>
              <a:r>
                <a:rPr lang="en-US" dirty="0" smtClean="0"/>
                <a:t> </a:t>
              </a:r>
              <a:r>
                <a:rPr lang="en-US" dirty="0" err="1" smtClean="0"/>
                <a:t>bereikt</a:t>
              </a:r>
              <a:endParaRPr lang="en-US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370006"/>
              <a:ext cx="575541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0" r="-57"/>
          <a:stretch/>
        </p:blipFill>
        <p:spPr>
          <a:xfrm>
            <a:off x="2829293" y="-7439"/>
            <a:ext cx="9394092" cy="68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1158" y="2166578"/>
            <a:ext cx="2710094" cy="2381970"/>
          </a:xfrm>
        </p:spPr>
        <p:txBody>
          <a:bodyPr anchor="b" anchorCtr="0"/>
          <a:lstStyle/>
          <a:p>
            <a:r>
              <a:rPr lang="en-US" dirty="0" smtClean="0">
                <a:ea typeface="Helvetica Neue" charset="0"/>
                <a:cs typeface="Helvetica Neue" charset="0"/>
              </a:rPr>
              <a:t>Contact: </a:t>
            </a:r>
            <a:endParaRPr lang="en-US" dirty="0" smtClean="0">
              <a:ea typeface="Helvetica Neue" charset="0"/>
              <a:cs typeface="Helvetica Neue" charset="0"/>
            </a:endParaRPr>
          </a:p>
          <a:p>
            <a:endParaRPr lang="en-US" dirty="0" smtClean="0"/>
          </a:p>
          <a:p>
            <a:pPr>
              <a:lnSpc>
                <a:spcPct val="60000"/>
              </a:lnSpc>
            </a:pPr>
            <a:r>
              <a:rPr lang="en-US" b="1" dirty="0" smtClean="0"/>
              <a:t>TWS Nederland B.V.</a:t>
            </a:r>
          </a:p>
          <a:p>
            <a:pPr>
              <a:lnSpc>
                <a:spcPct val="60000"/>
              </a:lnSpc>
            </a:pPr>
            <a:r>
              <a:rPr lang="en-US" i="1" dirty="0" smtClean="0"/>
              <a:t>Agent van Enevo Oy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>
              <a:lnSpc>
                <a:spcPct val="60000"/>
              </a:lnSpc>
            </a:pPr>
            <a:r>
              <a:rPr lang="en-US" dirty="0" err="1" smtClean="0"/>
              <a:t>Wijnkorenstraat</a:t>
            </a:r>
            <a:r>
              <a:rPr lang="en-US" dirty="0" smtClean="0"/>
              <a:t> 7</a:t>
            </a:r>
          </a:p>
          <a:p>
            <a:pPr>
              <a:lnSpc>
                <a:spcPct val="60000"/>
              </a:lnSpc>
            </a:pPr>
            <a:r>
              <a:rPr lang="en-US" dirty="0" smtClean="0"/>
              <a:t>4706 </a:t>
            </a:r>
            <a:r>
              <a:rPr lang="en-US" dirty="0" err="1" smtClean="0"/>
              <a:t>PMRoosendaal</a:t>
            </a:r>
            <a:endParaRPr lang="en-US" dirty="0"/>
          </a:p>
          <a:p>
            <a:r>
              <a:rPr lang="en-US" dirty="0" err="1" smtClean="0"/>
              <a:t>info@totalwastesystems.nl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+</a:t>
            </a:r>
            <a:r>
              <a:rPr lang="en-US" dirty="0" smtClean="0"/>
              <a:t>31 165 572 999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Bedrijfsimpressie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Over Enevo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94753" y="2333481"/>
            <a:ext cx="2160589" cy="1800225"/>
            <a:chOff x="3935411" y="1557339"/>
            <a:chExt cx="2160589" cy="1800225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/>
                <a:t>Wat we </a:t>
              </a:r>
              <a:r>
                <a:rPr lang="en-US" b="1" dirty="0" err="1" smtClean="0"/>
                <a:t>doen</a:t>
              </a:r>
              <a:endParaRPr lang="en-US" b="1" dirty="0" smtClean="0"/>
            </a:p>
            <a:p>
              <a:pPr algn="ctr"/>
              <a:r>
                <a:rPr lang="en-US" dirty="0" err="1" smtClean="0"/>
                <a:t>Een</a:t>
              </a:r>
              <a:r>
                <a:rPr lang="en-US" dirty="0" smtClean="0"/>
                <a:t> </a:t>
              </a:r>
              <a:r>
                <a:rPr lang="en-US" dirty="0" err="1" smtClean="0"/>
                <a:t>IoT</a:t>
              </a:r>
              <a:r>
                <a:rPr lang="en-US" dirty="0" smtClean="0"/>
                <a:t> </a:t>
              </a:r>
              <a:r>
                <a:rPr lang="en-US" dirty="0"/>
                <a:t>sensor </a:t>
              </a:r>
              <a:r>
                <a:rPr lang="en-US" dirty="0" err="1" smtClean="0"/>
                <a:t>en</a:t>
              </a:r>
              <a:r>
                <a:rPr lang="en-US" dirty="0" smtClean="0"/>
                <a:t> cloud </a:t>
              </a:r>
              <a:r>
                <a:rPr lang="en-US" dirty="0"/>
                <a:t>based software </a:t>
              </a:r>
              <a:r>
                <a:rPr lang="en-US" dirty="0" err="1" smtClean="0"/>
                <a:t>oplossing</a:t>
              </a:r>
              <a:r>
                <a:rPr lang="en-US" dirty="0" smtClean="0"/>
                <a:t> die real time </a:t>
              </a:r>
              <a:r>
                <a:rPr lang="en-US" dirty="0" err="1" smtClean="0"/>
                <a:t>vulgraadmeting</a:t>
              </a:r>
              <a:r>
                <a:rPr lang="en-US" dirty="0" smtClean="0"/>
                <a:t> op </a:t>
              </a:r>
              <a:r>
                <a:rPr lang="en-US" dirty="0" err="1" smtClean="0"/>
                <a:t>afstand</a:t>
              </a:r>
              <a:r>
                <a:rPr lang="en-US" dirty="0" smtClean="0"/>
                <a:t> </a:t>
              </a:r>
              <a:r>
                <a:rPr lang="en-US" dirty="0" err="1" smtClean="0"/>
                <a:t>mogelijk</a:t>
              </a:r>
              <a:r>
                <a:rPr lang="en-US" dirty="0" smtClean="0"/>
                <a:t> </a:t>
              </a:r>
              <a:r>
                <a:rPr lang="en-US" dirty="0" err="1" smtClean="0"/>
                <a:t>maakt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15705" y="2333481"/>
            <a:ext cx="2160589" cy="1800225"/>
            <a:chOff x="3935411" y="1557339"/>
            <a:chExt cx="2160589" cy="1800225"/>
          </a:xfrm>
        </p:grpSpPr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 smtClean="0"/>
                <a:t>Waarde</a:t>
              </a:r>
              <a:r>
                <a:rPr lang="en-US" b="1" dirty="0" smtClean="0"/>
                <a:t> van Enevo</a:t>
              </a:r>
              <a:endParaRPr lang="en-US" b="1" dirty="0" smtClean="0"/>
            </a:p>
            <a:p>
              <a:pPr algn="ctr"/>
              <a:r>
                <a:rPr lang="en-US" dirty="0" err="1" smtClean="0"/>
                <a:t>Automatiseren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optimaliseren</a:t>
              </a:r>
              <a:r>
                <a:rPr lang="en-US" dirty="0" smtClean="0"/>
                <a:t> van </a:t>
              </a:r>
              <a:r>
                <a:rPr lang="en-US" dirty="0" err="1" smtClean="0"/>
                <a:t>afvalinzameling</a:t>
              </a:r>
              <a:r>
                <a:rPr lang="en-US" dirty="0" smtClean="0"/>
                <a:t>. </a:t>
              </a:r>
              <a:r>
                <a:rPr lang="en-US" dirty="0" err="1" smtClean="0"/>
                <a:t>Mogelijke</a:t>
              </a:r>
              <a:r>
                <a:rPr lang="en-US" dirty="0" smtClean="0"/>
                <a:t> </a:t>
              </a:r>
              <a:r>
                <a:rPr lang="en-US" dirty="0" err="1" smtClean="0"/>
                <a:t>besparingen</a:t>
              </a:r>
              <a:r>
                <a:rPr lang="en-US" dirty="0" smtClean="0"/>
                <a:t> tot 50</a:t>
              </a:r>
              <a:r>
                <a:rPr lang="en-US" dirty="0"/>
                <a:t>% </a:t>
              </a:r>
              <a:r>
                <a:rPr lang="en-US" dirty="0" smtClean="0"/>
                <a:t>op</a:t>
              </a:r>
              <a:r>
                <a:rPr lang="en-US" dirty="0" smtClean="0"/>
                <a:t> </a:t>
              </a:r>
              <a:r>
                <a:rPr lang="en-US" dirty="0" err="1" smtClean="0"/>
                <a:t>operationele</a:t>
              </a:r>
              <a:r>
                <a:rPr lang="en-US" dirty="0" smtClean="0"/>
                <a:t> </a:t>
              </a:r>
              <a:r>
                <a:rPr lang="en-US" dirty="0" err="1" smtClean="0"/>
                <a:t>kosten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verbeteren</a:t>
              </a:r>
              <a:r>
                <a:rPr lang="en-US" dirty="0" smtClean="0"/>
                <a:t> van </a:t>
              </a:r>
              <a:r>
                <a:rPr lang="en-US" dirty="0" err="1" smtClean="0"/>
                <a:t>kwaliteit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veiligeheid</a:t>
              </a:r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49043" y="2333481"/>
            <a:ext cx="2160589" cy="1800225"/>
            <a:chOff x="3935411" y="1557339"/>
            <a:chExt cx="2160589" cy="1800225"/>
          </a:xfrm>
        </p:grpSpPr>
        <p:sp>
          <p:nvSpPr>
            <p:cNvPr id="21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/>
                <a:t>Business model</a:t>
              </a:r>
            </a:p>
            <a:p>
              <a:pPr algn="ctr"/>
              <a:r>
                <a:rPr lang="en-US" dirty="0" smtClean="0"/>
                <a:t>Sensor </a:t>
              </a:r>
              <a:r>
                <a:rPr lang="en-US" dirty="0" err="1" smtClean="0"/>
                <a:t>aankoop</a:t>
              </a:r>
              <a:r>
                <a:rPr lang="en-US" dirty="0" smtClean="0"/>
                <a:t> </a:t>
              </a:r>
              <a:r>
                <a:rPr lang="en-US" dirty="0" err="1" smtClean="0"/>
                <a:t>mogelijkheid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maandelijkse</a:t>
              </a:r>
              <a:r>
                <a:rPr lang="en-US" dirty="0" smtClean="0"/>
                <a:t> </a:t>
              </a:r>
              <a:r>
                <a:rPr lang="en-US" dirty="0" err="1" smtClean="0"/>
                <a:t>kosten</a:t>
              </a:r>
              <a:r>
                <a:rPr lang="en-US" dirty="0" smtClean="0"/>
                <a:t> </a:t>
              </a:r>
              <a:r>
                <a:rPr lang="en-US" dirty="0" err="1" smtClean="0"/>
                <a:t>voor</a:t>
              </a:r>
              <a:r>
                <a:rPr lang="en-US" dirty="0" smtClean="0"/>
                <a:t> SaaS service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80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Bedrijfsimpressie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Over Enevo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76247" y="2333481"/>
            <a:ext cx="3912432" cy="1800224"/>
            <a:chOff x="4716905" y="1557339"/>
            <a:chExt cx="3912432" cy="1800224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6468748" y="1958718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T</a:t>
              </a:r>
              <a:r>
                <a:rPr lang="en-US" b="1" dirty="0" smtClean="0"/>
                <a:t>eam</a:t>
              </a:r>
              <a:endParaRPr lang="en-US" b="1" dirty="0"/>
            </a:p>
            <a:p>
              <a:pPr algn="ctr"/>
              <a:r>
                <a:rPr lang="en-US" dirty="0"/>
                <a:t>M</a:t>
              </a:r>
              <a:r>
                <a:rPr lang="en-US" dirty="0" smtClean="0"/>
                <a:t>anagement </a:t>
              </a:r>
              <a:r>
                <a:rPr lang="en-US" dirty="0"/>
                <a:t>team </a:t>
              </a:r>
              <a:r>
                <a:rPr lang="en-US" dirty="0" smtClean="0"/>
                <a:t>met </a:t>
              </a:r>
              <a:r>
                <a:rPr lang="en-US" dirty="0" err="1" smtClean="0"/>
                <a:t>ervaring</a:t>
              </a:r>
              <a:r>
                <a:rPr lang="en-US" dirty="0" smtClean="0"/>
                <a:t> in</a:t>
              </a:r>
              <a:r>
                <a:rPr lang="en-US" dirty="0" smtClean="0"/>
                <a:t> </a:t>
              </a:r>
              <a:r>
                <a:rPr lang="en-US" dirty="0"/>
                <a:t>5 startups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/>
                <a:t>2 </a:t>
              </a:r>
              <a:r>
                <a:rPr lang="en-US" dirty="0" err="1"/>
                <a:t>b</a:t>
              </a:r>
              <a:r>
                <a:rPr lang="en-US" dirty="0" err="1" smtClean="0"/>
                <a:t>eursintroducties</a:t>
              </a:r>
              <a:r>
                <a:rPr lang="en-US" dirty="0" smtClean="0"/>
                <a:t> (IPO’s). </a:t>
              </a:r>
              <a:r>
                <a:rPr lang="en-US" dirty="0" smtClean="0"/>
                <a:t>Team </a:t>
              </a:r>
              <a:r>
                <a:rPr lang="en-US" dirty="0" err="1" smtClean="0"/>
                <a:t>grootte</a:t>
              </a:r>
              <a:r>
                <a:rPr lang="en-US" dirty="0" smtClean="0"/>
                <a:t>: +/- 100 </a:t>
              </a:r>
              <a:r>
                <a:rPr lang="en-US" dirty="0" err="1" smtClean="0"/>
                <a:t>medewerkers</a:t>
              </a:r>
              <a:r>
                <a:rPr lang="en-US" dirty="0" smtClean="0"/>
                <a:t> (50</a:t>
              </a:r>
              <a:r>
                <a:rPr lang="en-US" dirty="0"/>
                <a:t>% in engineering).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15705" y="2333481"/>
            <a:ext cx="2160589" cy="1800225"/>
            <a:chOff x="3935411" y="1557339"/>
            <a:chExt cx="2160589" cy="1800225"/>
          </a:xfrm>
        </p:grpSpPr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49043" y="2333481"/>
            <a:ext cx="2160589" cy="1800225"/>
            <a:chOff x="3935411" y="1557339"/>
            <a:chExt cx="2160589" cy="1800225"/>
          </a:xfrm>
        </p:grpSpPr>
        <p:sp>
          <p:nvSpPr>
            <p:cNvPr id="21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 smtClean="0"/>
                <a:t>Kantoren</a:t>
              </a:r>
              <a:endParaRPr lang="en-US" b="1" dirty="0"/>
            </a:p>
            <a:p>
              <a:pPr algn="ctr"/>
              <a:r>
                <a:rPr lang="en-US" dirty="0" err="1" smtClean="0"/>
                <a:t>Hoofdkantoor</a:t>
              </a:r>
              <a:r>
                <a:rPr lang="en-US" dirty="0" smtClean="0"/>
                <a:t> </a:t>
              </a:r>
              <a:r>
                <a:rPr lang="en-US" dirty="0"/>
                <a:t>in </a:t>
              </a:r>
              <a:r>
                <a:rPr lang="en-US" dirty="0" smtClean="0"/>
                <a:t>Finland. </a:t>
              </a:r>
              <a:r>
                <a:rPr lang="en-US" dirty="0" err="1" smtClean="0"/>
                <a:t>Regionale</a:t>
              </a:r>
              <a:r>
                <a:rPr lang="en-US" dirty="0" smtClean="0"/>
                <a:t> </a:t>
              </a:r>
              <a:r>
                <a:rPr lang="en-US" dirty="0" err="1" smtClean="0"/>
                <a:t>kantoren</a:t>
              </a:r>
              <a:r>
                <a:rPr lang="en-US" dirty="0" smtClean="0"/>
                <a:t> in USA, UK</a:t>
              </a:r>
              <a:r>
                <a:rPr lang="en-US" dirty="0" smtClean="0"/>
                <a:t>, DE, JP. </a:t>
              </a:r>
              <a:r>
                <a:rPr lang="en-US" dirty="0" err="1" smtClean="0"/>
                <a:t>Regionale</a:t>
              </a:r>
              <a:r>
                <a:rPr lang="en-US" dirty="0" smtClean="0"/>
                <a:t> </a:t>
              </a:r>
              <a:r>
                <a:rPr lang="en-US" dirty="0" err="1" smtClean="0"/>
                <a:t>agenten</a:t>
              </a:r>
              <a:r>
                <a:rPr lang="en-US" dirty="0" smtClean="0"/>
                <a:t> in </a:t>
              </a:r>
              <a:r>
                <a:rPr lang="en-US" dirty="0" smtClean="0"/>
                <a:t>NL, UAE, </a:t>
              </a:r>
              <a:r>
                <a:rPr lang="en-US" dirty="0" smtClean="0"/>
                <a:t>AU.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2494752" y="2734861"/>
            <a:ext cx="2160589" cy="1398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 smtClean="0"/>
              <a:t>Profiel</a:t>
            </a:r>
            <a:endParaRPr lang="en-US" b="1" dirty="0" smtClean="0"/>
          </a:p>
          <a:p>
            <a:pPr algn="ctr"/>
            <a:r>
              <a:rPr lang="en-US" dirty="0"/>
              <a:t>100+ </a:t>
            </a:r>
            <a:r>
              <a:rPr lang="en-US" dirty="0" err="1" smtClean="0"/>
              <a:t>klanten</a:t>
            </a:r>
            <a:r>
              <a:rPr lang="en-US" dirty="0" smtClean="0"/>
              <a:t> in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15 </a:t>
            </a:r>
            <a:r>
              <a:rPr lang="en-US" dirty="0" err="1" smtClean="0"/>
              <a:t>landen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jaarlijkse</a:t>
            </a:r>
            <a:r>
              <a:rPr lang="en-US" dirty="0" smtClean="0"/>
              <a:t> </a:t>
            </a:r>
            <a:r>
              <a:rPr lang="en-US" dirty="0" err="1" smtClean="0"/>
              <a:t>omzetgroei</a:t>
            </a:r>
            <a:r>
              <a:rPr lang="en-US" dirty="0" smtClean="0"/>
              <a:t> van </a:t>
            </a:r>
            <a:r>
              <a:rPr lang="en-US" dirty="0"/>
              <a:t>60</a:t>
            </a:r>
            <a:r>
              <a:rPr lang="en-US" dirty="0" smtClean="0"/>
              <a:t>% </a:t>
            </a:r>
            <a:r>
              <a:rPr lang="en-US" dirty="0" err="1" smtClean="0"/>
              <a:t>tussen</a:t>
            </a:r>
            <a:r>
              <a:rPr lang="en-US" dirty="0" smtClean="0"/>
              <a:t> 01.2015 </a:t>
            </a:r>
            <a:r>
              <a:rPr lang="en-US" dirty="0" err="1" smtClean="0"/>
              <a:t>en</a:t>
            </a:r>
            <a:r>
              <a:rPr lang="en-US" dirty="0" smtClean="0"/>
              <a:t> 08.2016.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Bedrijfsimpressie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Over TWS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76247" y="2333481"/>
            <a:ext cx="3912432" cy="1800224"/>
            <a:chOff x="4716905" y="1557339"/>
            <a:chExt cx="3912432" cy="1800224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6468748" y="1958718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T</a:t>
              </a:r>
              <a:r>
                <a:rPr lang="en-US" b="1" dirty="0" smtClean="0"/>
                <a:t>eam</a:t>
              </a:r>
              <a:endParaRPr lang="en-US" b="1" dirty="0"/>
            </a:p>
            <a:p>
              <a:pPr algn="ctr"/>
              <a:r>
                <a:rPr lang="en-US" dirty="0"/>
                <a:t>M</a:t>
              </a:r>
              <a:r>
                <a:rPr lang="en-US" dirty="0" smtClean="0"/>
                <a:t>anagement </a:t>
              </a:r>
              <a:r>
                <a:rPr lang="en-US" dirty="0"/>
                <a:t>team </a:t>
              </a:r>
              <a:r>
                <a:rPr lang="en-US" dirty="0" smtClean="0"/>
                <a:t>met </a:t>
              </a:r>
              <a:r>
                <a:rPr lang="en-US" dirty="0" err="1" smtClean="0"/>
                <a:t>meerjarige</a:t>
              </a:r>
              <a:r>
                <a:rPr lang="en-US" dirty="0" smtClean="0"/>
                <a:t> </a:t>
              </a:r>
              <a:r>
                <a:rPr lang="en-US" dirty="0" err="1" smtClean="0"/>
                <a:t>ervaring</a:t>
              </a:r>
              <a:r>
                <a:rPr lang="en-US" dirty="0" smtClean="0"/>
                <a:t> in de </a:t>
              </a:r>
              <a:r>
                <a:rPr lang="en-US" dirty="0" err="1" smtClean="0"/>
                <a:t>afvalmarkt</a:t>
              </a:r>
              <a:r>
                <a:rPr lang="en-US" dirty="0" smtClean="0"/>
                <a:t>. </a:t>
              </a:r>
              <a:r>
                <a:rPr lang="en-US" dirty="0" err="1" smtClean="0"/>
                <a:t>Exptertise</a:t>
              </a:r>
              <a:r>
                <a:rPr lang="en-US" dirty="0" smtClean="0"/>
                <a:t> in </a:t>
              </a:r>
              <a:r>
                <a:rPr lang="en-US" dirty="0" err="1" smtClean="0"/>
                <a:t>productlancering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ondersteuning</a:t>
              </a:r>
              <a:r>
                <a:rPr lang="en-US" dirty="0" smtClean="0"/>
                <a:t>. </a:t>
              </a:r>
              <a:r>
                <a:rPr lang="en-US" dirty="0" smtClean="0"/>
                <a:t>Team </a:t>
              </a:r>
              <a:r>
                <a:rPr lang="en-US" dirty="0" err="1" smtClean="0"/>
                <a:t>grootte</a:t>
              </a:r>
              <a:r>
                <a:rPr lang="en-US" dirty="0" smtClean="0"/>
                <a:t>: 10 </a:t>
              </a:r>
              <a:r>
                <a:rPr lang="en-US" dirty="0" err="1" smtClean="0"/>
                <a:t>medewerkers</a:t>
              </a:r>
              <a:r>
                <a:rPr lang="en-US" dirty="0" smtClean="0"/>
                <a:t>. 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15705" y="2333481"/>
            <a:ext cx="2160589" cy="1800225"/>
            <a:chOff x="3935411" y="1557339"/>
            <a:chExt cx="2160589" cy="1800225"/>
          </a:xfrm>
        </p:grpSpPr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49043" y="2333481"/>
            <a:ext cx="2160589" cy="1800225"/>
            <a:chOff x="3935411" y="1557339"/>
            <a:chExt cx="2160589" cy="1800225"/>
          </a:xfrm>
        </p:grpSpPr>
        <p:sp>
          <p:nvSpPr>
            <p:cNvPr id="21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13988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 smtClean="0"/>
                <a:t>Kantoren</a:t>
              </a:r>
              <a:endParaRPr lang="en-US" b="1" dirty="0"/>
            </a:p>
            <a:p>
              <a:pPr algn="ctr"/>
              <a:r>
                <a:rPr lang="en-US" dirty="0" err="1" smtClean="0"/>
                <a:t>Hoofdkantoor</a:t>
              </a:r>
              <a:r>
                <a:rPr lang="en-US" dirty="0" smtClean="0"/>
                <a:t> </a:t>
              </a:r>
              <a:r>
                <a:rPr lang="en-US" dirty="0"/>
                <a:t>in </a:t>
              </a:r>
              <a:r>
                <a:rPr lang="en-US" dirty="0" smtClean="0"/>
                <a:t>Nederland (Roosendaal)</a:t>
              </a:r>
              <a:r>
                <a:rPr lang="en-US" dirty="0" smtClean="0"/>
                <a:t>. </a:t>
              </a:r>
              <a:r>
                <a:rPr lang="en-US" dirty="0" err="1" smtClean="0"/>
                <a:t>Dochterondernemig</a:t>
              </a:r>
              <a:r>
                <a:rPr lang="en-US" dirty="0" smtClean="0"/>
                <a:t> in </a:t>
              </a:r>
              <a:r>
                <a:rPr lang="en-US" dirty="0" err="1" smtClean="0"/>
                <a:t>België</a:t>
              </a:r>
              <a:r>
                <a:rPr lang="en-US" dirty="0" smtClean="0"/>
                <a:t> (Retie).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16905" y="1557339"/>
              <a:ext cx="5976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2494752" y="2734861"/>
            <a:ext cx="2160589" cy="1398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 smtClean="0"/>
              <a:t>Profiel</a:t>
            </a:r>
            <a:endParaRPr lang="en-US" b="1" dirty="0" smtClean="0"/>
          </a:p>
          <a:p>
            <a:pPr algn="ctr"/>
            <a:r>
              <a:rPr lang="en-US" dirty="0" smtClean="0"/>
              <a:t>15% van </a:t>
            </a:r>
            <a:r>
              <a:rPr lang="en-US" dirty="0" err="1" smtClean="0"/>
              <a:t>markt</a:t>
            </a:r>
            <a:r>
              <a:rPr lang="en-US" dirty="0" smtClean="0"/>
              <a:t> </a:t>
            </a:r>
            <a:r>
              <a:rPr lang="en-US" dirty="0" err="1" smtClean="0"/>
              <a:t>potentieel</a:t>
            </a:r>
            <a:r>
              <a:rPr lang="en-US" dirty="0" smtClean="0"/>
              <a:t> in NL </a:t>
            </a:r>
            <a:r>
              <a:rPr lang="en-US" dirty="0" err="1" smtClean="0"/>
              <a:t>en</a:t>
            </a:r>
            <a:r>
              <a:rPr lang="en-US" dirty="0" smtClean="0"/>
              <a:t> BE. 10% van </a:t>
            </a:r>
            <a:r>
              <a:rPr lang="en-US" dirty="0" err="1" smtClean="0"/>
              <a:t>wereldwijde</a:t>
            </a:r>
            <a:r>
              <a:rPr lang="en-US" dirty="0" smtClean="0"/>
              <a:t> </a:t>
            </a:r>
            <a:r>
              <a:rPr lang="en-US" dirty="0" err="1" smtClean="0"/>
              <a:t>sensoren</a:t>
            </a:r>
            <a:r>
              <a:rPr lang="en-US" dirty="0" smtClean="0"/>
              <a:t> in </a:t>
            </a:r>
            <a:r>
              <a:rPr lang="en-US" dirty="0" err="1" smtClean="0"/>
              <a:t>BeNeLux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verhaal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Over Enevo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2390521"/>
            <a:ext cx="3216274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16275" y="2390521"/>
            <a:ext cx="3511118" cy="2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27393" y="2390521"/>
            <a:ext cx="3511117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1416051" y="2944610"/>
            <a:ext cx="1800225" cy="12461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 smtClean="0"/>
              <a:t>2010</a:t>
            </a:r>
          </a:p>
          <a:p>
            <a:pPr algn="r"/>
            <a:r>
              <a:rPr lang="en-US" sz="1800" dirty="0" smtClean="0"/>
              <a:t>Enevo </a:t>
            </a:r>
            <a:r>
              <a:rPr lang="en-US" sz="1800" dirty="0" err="1" smtClean="0"/>
              <a:t>opgericht</a:t>
            </a:r>
            <a:r>
              <a:rPr lang="en-US" sz="1800" dirty="0" smtClean="0"/>
              <a:t> door </a:t>
            </a:r>
            <a:r>
              <a:rPr lang="en-US" sz="1800" dirty="0" smtClean="0"/>
              <a:t>Fredrik </a:t>
            </a:r>
            <a:r>
              <a:rPr lang="en-US" sz="1800" dirty="0" err="1" smtClean="0"/>
              <a:t>Kekäläinen</a:t>
            </a:r>
            <a:r>
              <a:rPr lang="en-US" sz="1800" dirty="0" smtClean="0"/>
              <a:t> </a:t>
            </a:r>
            <a:r>
              <a:rPr lang="en-US" sz="1800" dirty="0" err="1" smtClean="0"/>
              <a:t>en</a:t>
            </a:r>
            <a:r>
              <a:rPr lang="en-US" sz="1800" dirty="0" smtClean="0"/>
              <a:t> </a:t>
            </a:r>
            <a:r>
              <a:rPr lang="en-US" sz="1800" dirty="0" smtClean="0"/>
              <a:t>Johan </a:t>
            </a:r>
            <a:r>
              <a:rPr lang="en-US" sz="1800" dirty="0" err="1" smtClean="0"/>
              <a:t>Engström</a:t>
            </a:r>
            <a:endParaRPr lang="en-US" sz="1800" dirty="0" smtClean="0"/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4927168" y="2944610"/>
            <a:ext cx="1800225" cy="1246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 smtClean="0"/>
              <a:t>2010-2015</a:t>
            </a:r>
            <a:endParaRPr lang="en-US" sz="1800" dirty="0" smtClean="0"/>
          </a:p>
          <a:p>
            <a:pPr algn="r"/>
            <a:r>
              <a:rPr lang="en-US" sz="1800" dirty="0" err="1" smtClean="0"/>
              <a:t>Nadruk</a:t>
            </a:r>
            <a:r>
              <a:rPr lang="en-US" sz="1800" dirty="0" smtClean="0"/>
              <a:t> </a:t>
            </a:r>
            <a:r>
              <a:rPr lang="en-US" sz="1800" dirty="0" err="1" smtClean="0"/>
              <a:t>gelegd</a:t>
            </a:r>
            <a:r>
              <a:rPr lang="en-US" sz="1800" dirty="0" smtClean="0"/>
              <a:t> op het </a:t>
            </a:r>
            <a:r>
              <a:rPr lang="en-US" sz="1800" dirty="0" err="1" smtClean="0"/>
              <a:t>bouwen</a:t>
            </a:r>
            <a:r>
              <a:rPr lang="en-US" sz="1800" dirty="0" smtClean="0"/>
              <a:t> van </a:t>
            </a:r>
            <a:r>
              <a:rPr lang="en-US" sz="1800" dirty="0" err="1" smtClean="0"/>
              <a:t>een</a:t>
            </a:r>
            <a:r>
              <a:rPr lang="en-US" sz="1800" dirty="0" smtClean="0"/>
              <a:t> </a:t>
            </a:r>
            <a:r>
              <a:rPr lang="en-US" sz="1800" dirty="0" err="1" smtClean="0"/>
              <a:t>robuust</a:t>
            </a:r>
            <a:r>
              <a:rPr lang="en-US" sz="1800" dirty="0" smtClean="0"/>
              <a:t> </a:t>
            </a:r>
            <a:r>
              <a:rPr lang="en-US" sz="1800" dirty="0" err="1" smtClean="0"/>
              <a:t>en</a:t>
            </a:r>
            <a:r>
              <a:rPr lang="en-US" sz="1800" dirty="0" smtClean="0"/>
              <a:t> </a:t>
            </a:r>
            <a:r>
              <a:rPr lang="en-US" sz="1800" dirty="0" err="1" smtClean="0"/>
              <a:t>uitbreidbaar</a:t>
            </a:r>
            <a:r>
              <a:rPr lang="en-US" sz="1800" dirty="0" smtClean="0"/>
              <a:t> </a:t>
            </a:r>
            <a:r>
              <a:rPr lang="en-US" sz="1800" dirty="0" err="1" smtClean="0"/>
              <a:t>IoT</a:t>
            </a:r>
            <a:r>
              <a:rPr lang="en-US" sz="1800" dirty="0" smtClean="0"/>
              <a:t> </a:t>
            </a:r>
            <a:r>
              <a:rPr lang="en-US" sz="1800" dirty="0"/>
              <a:t>hardware </a:t>
            </a:r>
            <a:r>
              <a:rPr lang="en-US" sz="1800" dirty="0" err="1" smtClean="0"/>
              <a:t>en</a:t>
            </a:r>
            <a:r>
              <a:rPr lang="en-US" sz="1800" dirty="0" smtClean="0"/>
              <a:t> software </a:t>
            </a:r>
            <a:r>
              <a:rPr lang="en-US" sz="1800" dirty="0" smtClean="0"/>
              <a:t>platform</a:t>
            </a: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8433573" y="2944610"/>
            <a:ext cx="1800225" cy="1246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 smtClean="0"/>
              <a:t>2015-2020</a:t>
            </a:r>
          </a:p>
          <a:p>
            <a:pPr algn="r"/>
            <a:r>
              <a:rPr lang="en-US" sz="1800" dirty="0" err="1" smtClean="0"/>
              <a:t>Vergroten</a:t>
            </a:r>
            <a:r>
              <a:rPr lang="en-US" sz="1800" dirty="0" smtClean="0"/>
              <a:t> van de </a:t>
            </a:r>
            <a:r>
              <a:rPr lang="en-US" sz="1800" dirty="0" err="1" smtClean="0"/>
              <a:t>verkoop</a:t>
            </a:r>
            <a:r>
              <a:rPr lang="en-US" sz="1800" dirty="0" smtClean="0"/>
              <a:t> </a:t>
            </a:r>
            <a:r>
              <a:rPr lang="en-US" sz="1800" dirty="0" smtClean="0"/>
              <a:t>in de </a:t>
            </a:r>
            <a:r>
              <a:rPr lang="en-US" sz="1800" dirty="0" err="1" smtClean="0"/>
              <a:t>belangrijkste</a:t>
            </a:r>
            <a:r>
              <a:rPr lang="en-US" sz="1800" dirty="0" smtClean="0"/>
              <a:t> </a:t>
            </a:r>
            <a:r>
              <a:rPr lang="en-US" sz="1800" dirty="0" err="1" smtClean="0"/>
              <a:t>gebieden</a:t>
            </a:r>
            <a:r>
              <a:rPr lang="en-US" sz="1800" dirty="0" smtClean="0"/>
              <a:t>: Noord Amerika</a:t>
            </a:r>
            <a:r>
              <a:rPr lang="en-US" sz="1800" dirty="0"/>
              <a:t>, UK, Japan, </a:t>
            </a:r>
            <a:r>
              <a:rPr lang="en-US" sz="1800" dirty="0" err="1" smtClean="0"/>
              <a:t>BeNeLux</a:t>
            </a:r>
            <a:r>
              <a:rPr lang="en-US" sz="1800" dirty="0"/>
              <a:t>, </a:t>
            </a:r>
            <a:r>
              <a:rPr lang="en-US" sz="1800" dirty="0" err="1" smtClean="0"/>
              <a:t>Duitsland</a:t>
            </a:r>
            <a:r>
              <a:rPr lang="en-US" sz="1800" dirty="0" smtClean="0"/>
              <a:t>, </a:t>
            </a:r>
            <a:r>
              <a:rPr lang="en-US" sz="1800" dirty="0" err="1" smtClean="0"/>
              <a:t>Midden</a:t>
            </a:r>
            <a:r>
              <a:rPr lang="en-US" sz="1800" dirty="0" smtClean="0"/>
              <a:t> </a:t>
            </a:r>
            <a:r>
              <a:rPr lang="en-US" sz="1800" dirty="0" err="1" smtClean="0"/>
              <a:t>Oosten</a:t>
            </a:r>
            <a:r>
              <a:rPr lang="en-US" sz="1800" dirty="0" smtClean="0"/>
              <a:t> </a:t>
            </a:r>
            <a:r>
              <a:rPr lang="en-US" sz="1800" dirty="0" err="1" smtClean="0"/>
              <a:t>en</a:t>
            </a:r>
            <a:r>
              <a:rPr lang="en-US" sz="1800" dirty="0" smtClean="0"/>
              <a:t> AUS/NZ</a:t>
            </a:r>
            <a:r>
              <a:rPr lang="en-US" sz="1800" dirty="0" smtClean="0"/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33798" y="2390521"/>
            <a:ext cx="1958201" cy="2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Wereld</a:t>
            </a:r>
            <a:r>
              <a:rPr lang="en-US" dirty="0" err="1" smtClean="0"/>
              <a:t>wijd</a:t>
            </a:r>
            <a:r>
              <a:rPr lang="en-US" dirty="0" smtClean="0"/>
              <a:t> </a:t>
            </a:r>
            <a:r>
              <a:rPr lang="en-US" dirty="0" err="1" smtClean="0"/>
              <a:t>stedelijke</a:t>
            </a:r>
            <a:r>
              <a:rPr lang="en-US" dirty="0" smtClean="0"/>
              <a:t> </a:t>
            </a:r>
            <a:r>
              <a:rPr lang="en-US" dirty="0" err="1" smtClean="0"/>
              <a:t>afvalproductie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368300"/>
            <a:ext cx="10801350" cy="215900"/>
          </a:xfrm>
        </p:spPr>
        <p:txBody>
          <a:bodyPr/>
          <a:lstStyle/>
          <a:p>
            <a:r>
              <a:rPr lang="en-US" dirty="0" err="1" smtClean="0"/>
              <a:t>Afvalmarkt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57768" y="2649036"/>
            <a:ext cx="2160589" cy="3959224"/>
            <a:chOff x="3935411" y="1557339"/>
            <a:chExt cx="2160589" cy="3959224"/>
          </a:xfrm>
        </p:grpSpPr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 smtClean="0"/>
                <a:t>Afvalproductie</a:t>
              </a:r>
              <a:r>
                <a:rPr lang="en-US" dirty="0" smtClean="0"/>
                <a:t> </a:t>
              </a:r>
              <a:r>
                <a:rPr lang="en-US" dirty="0" err="1" smtClean="0"/>
                <a:t>groeit</a:t>
              </a:r>
              <a:r>
                <a:rPr lang="en-US" dirty="0" smtClean="0"/>
                <a:t> </a:t>
              </a:r>
              <a:r>
                <a:rPr lang="en-US" dirty="0" err="1" smtClean="0"/>
                <a:t>enorm</a:t>
              </a:r>
              <a:r>
                <a:rPr lang="en-US" dirty="0" smtClean="0"/>
                <a:t> door </a:t>
              </a:r>
              <a:r>
                <a:rPr lang="en-US" dirty="0" err="1" smtClean="0"/>
                <a:t>urbanisatie</a:t>
              </a:r>
              <a:r>
                <a:rPr lang="en-US" dirty="0" smtClean="0"/>
                <a:t>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verhoogde</a:t>
              </a:r>
              <a:r>
                <a:rPr lang="en-US" dirty="0" smtClean="0"/>
                <a:t> </a:t>
              </a:r>
              <a:r>
                <a:rPr lang="en-US" dirty="0" err="1" smtClean="0"/>
                <a:t>levensstandaard</a:t>
              </a:r>
              <a:endParaRPr lang="en-US" dirty="0" smtClean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2649036"/>
            <a:ext cx="4283076" cy="720000"/>
            <a:chOff x="-1" y="2649036"/>
            <a:chExt cx="5735638" cy="720000"/>
          </a:xfrm>
        </p:grpSpPr>
        <p:sp>
          <p:nvSpPr>
            <p:cNvPr id="13" name="Rectangle 12"/>
            <p:cNvSpPr/>
            <p:nvPr/>
          </p:nvSpPr>
          <p:spPr>
            <a:xfrm>
              <a:off x="-1" y="2649036"/>
              <a:ext cx="5735638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0" y="2845649"/>
              <a:ext cx="5489574" cy="3296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b="0" i="0" kern="0" spc="50" baseline="0">
                  <a:solidFill>
                    <a:schemeClr val="tx2"/>
                  </a:solidFill>
                  <a:latin typeface="Omnes Semibold Roman" charset="0"/>
                  <a:ea typeface="Omnes Semibold Roman" charset="0"/>
                  <a:cs typeface="Omnes Semibold Roma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pc="0" dirty="0" smtClean="0">
                  <a:solidFill>
                    <a:schemeClr val="bg2"/>
                  </a:solidFill>
                  <a:latin typeface="+mj-lt"/>
                </a:rPr>
                <a:t>1.3 </a:t>
              </a:r>
              <a:r>
                <a:rPr lang="en-US" spc="0" dirty="0" err="1" smtClean="0">
                  <a:solidFill>
                    <a:schemeClr val="bg2"/>
                  </a:solidFill>
                  <a:latin typeface="+mj-lt"/>
                </a:rPr>
                <a:t>miljard</a:t>
              </a:r>
              <a:r>
                <a:rPr lang="en-US" spc="0" dirty="0" smtClean="0">
                  <a:solidFill>
                    <a:schemeClr val="bg2"/>
                  </a:solidFill>
                  <a:latin typeface="+mj-lt"/>
                </a:rPr>
                <a:t> ton </a:t>
              </a:r>
              <a:r>
                <a:rPr lang="en-US" spc="0" dirty="0" err="1" smtClean="0">
                  <a:solidFill>
                    <a:schemeClr val="bg2"/>
                  </a:solidFill>
                  <a:latin typeface="+mj-lt"/>
                </a:rPr>
                <a:t>afval</a:t>
              </a:r>
              <a:endParaRPr lang="en-US" spc="0" dirty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3716337"/>
            <a:ext cx="7397202" cy="720000"/>
            <a:chOff x="-1" y="3716337"/>
            <a:chExt cx="9859978" cy="720000"/>
          </a:xfrm>
        </p:grpSpPr>
        <p:sp>
          <p:nvSpPr>
            <p:cNvPr id="11" name="Rectangle 10"/>
            <p:cNvSpPr/>
            <p:nvPr/>
          </p:nvSpPr>
          <p:spPr>
            <a:xfrm>
              <a:off x="0" y="3716337"/>
              <a:ext cx="7366000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5637" y="3716338"/>
              <a:ext cx="4124340" cy="719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Placeholder 1"/>
            <p:cNvSpPr txBox="1">
              <a:spLocks/>
            </p:cNvSpPr>
            <p:nvPr/>
          </p:nvSpPr>
          <p:spPr>
            <a:xfrm>
              <a:off x="-1" y="3925606"/>
              <a:ext cx="7157545" cy="36154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b="0" i="0" kern="0" spc="50" baseline="0">
                  <a:solidFill>
                    <a:schemeClr val="tx2"/>
                  </a:solidFill>
                  <a:latin typeface="Omnes Semibold Roman" charset="0"/>
                  <a:ea typeface="Omnes Semibold Roman" charset="0"/>
                  <a:cs typeface="Omnes Semibold Roma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2"/>
                  </a:solidFill>
                  <a:latin typeface="Omnes Light Roman" charset="0"/>
                  <a:ea typeface="Omnes Light Roman" charset="0"/>
                  <a:cs typeface="Omnes Light Roman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pc="0" dirty="0" smtClean="0">
                  <a:solidFill>
                    <a:schemeClr val="bg2"/>
                  </a:solidFill>
                  <a:latin typeface="+mj-lt"/>
                </a:rPr>
                <a:t>2.2 </a:t>
              </a:r>
              <a:r>
                <a:rPr lang="en-US" spc="0" dirty="0" err="1" smtClean="0">
                  <a:solidFill>
                    <a:schemeClr val="bg2"/>
                  </a:solidFill>
                  <a:latin typeface="+mj-lt"/>
                </a:rPr>
                <a:t>miljard</a:t>
              </a:r>
              <a:r>
                <a:rPr lang="en-US" spc="0" dirty="0" smtClean="0">
                  <a:solidFill>
                    <a:schemeClr val="bg2"/>
                  </a:solidFill>
                  <a:latin typeface="+mj-lt"/>
                </a:rPr>
                <a:t> ton </a:t>
              </a:r>
              <a:r>
                <a:rPr lang="en-US" spc="0" dirty="0">
                  <a:solidFill>
                    <a:schemeClr val="bg2"/>
                  </a:solidFill>
                  <a:latin typeface="+mj-lt"/>
                </a:rPr>
                <a:t>of </a:t>
              </a:r>
              <a:r>
                <a:rPr lang="en-US" spc="0" dirty="0" err="1" smtClean="0">
                  <a:solidFill>
                    <a:schemeClr val="bg2"/>
                  </a:solidFill>
                  <a:latin typeface="+mj-lt"/>
                </a:rPr>
                <a:t>afval</a:t>
              </a:r>
              <a:endParaRPr lang="en-US" spc="0" dirty="0">
                <a:solidFill>
                  <a:schemeClr val="bg2"/>
                </a:solidFill>
                <a:latin typeface="+mj-lt"/>
              </a:endParaRPr>
            </a:p>
            <a:p>
              <a:pPr algn="r"/>
              <a:endParaRPr lang="en-US" spc="0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Text Placeholder 1"/>
          <p:cNvSpPr txBox="1">
            <a:spLocks/>
          </p:cNvSpPr>
          <p:nvPr/>
        </p:nvSpPr>
        <p:spPr>
          <a:xfrm>
            <a:off x="4494285" y="2845649"/>
            <a:ext cx="1031873" cy="3160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0" spc="50" baseline="0">
                <a:solidFill>
                  <a:schemeClr val="tx2"/>
                </a:solidFill>
                <a:latin typeface="Omnes Semibold Roman" charset="0"/>
                <a:ea typeface="Omnes Semibold Roman" charset="0"/>
                <a:cs typeface="Omnes Semibold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0" dirty="0" smtClean="0">
                <a:solidFill>
                  <a:schemeClr val="tx1"/>
                </a:solidFill>
                <a:latin typeface="+mj-lt"/>
              </a:rPr>
              <a:t>2012</a:t>
            </a:r>
            <a:endParaRPr lang="en-US" b="1" spc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7661548" y="3918328"/>
            <a:ext cx="1031873" cy="3160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0" spc="50" baseline="0">
                <a:solidFill>
                  <a:schemeClr val="tx2"/>
                </a:solidFill>
                <a:latin typeface="Omnes Semibold Roman" charset="0"/>
                <a:ea typeface="Omnes Semibold Roman" charset="0"/>
                <a:cs typeface="Omnes Semibold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0" dirty="0" smtClean="0">
                <a:solidFill>
                  <a:schemeClr val="tx1"/>
                </a:solidFill>
                <a:latin typeface="+mj-lt"/>
              </a:rPr>
              <a:t>2025</a:t>
            </a:r>
            <a:endParaRPr lang="en-US" b="1" spc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5890171" y="4594591"/>
            <a:ext cx="1460500" cy="29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0" spc="50" baseline="0">
                <a:solidFill>
                  <a:schemeClr val="tx2"/>
                </a:solidFill>
                <a:latin typeface="Omnes Semibold Roman" charset="0"/>
                <a:ea typeface="Omnes Semibold Roman" charset="0"/>
                <a:cs typeface="Omnes Semibold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Omnes Light Roman" charset="0"/>
                <a:ea typeface="Omnes Light Roman" charset="0"/>
                <a:cs typeface="Omnes Light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0" dirty="0" smtClean="0">
                <a:solidFill>
                  <a:schemeClr val="tx1"/>
                </a:solidFill>
                <a:latin typeface="+mj-lt"/>
              </a:rPr>
              <a:t>70% more</a:t>
            </a:r>
            <a:endParaRPr lang="en-US" b="1" spc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5003" y="4464992"/>
            <a:ext cx="2923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Wereld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Bank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Grootte</a:t>
            </a:r>
            <a:r>
              <a:rPr lang="en-US" dirty="0" smtClean="0"/>
              <a:t> </a:t>
            </a:r>
            <a:r>
              <a:rPr lang="en-US" dirty="0" err="1" smtClean="0"/>
              <a:t>afvalmarkt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368300"/>
            <a:ext cx="10801350" cy="215900"/>
          </a:xfrm>
        </p:spPr>
        <p:txBody>
          <a:bodyPr/>
          <a:lstStyle/>
          <a:p>
            <a:r>
              <a:rPr lang="en-US" dirty="0" err="1" smtClean="0"/>
              <a:t>Afvalmarkt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57768" y="2649036"/>
            <a:ext cx="2160589" cy="3959224"/>
            <a:chOff x="3935411" y="1557339"/>
            <a:chExt cx="2160589" cy="3959224"/>
          </a:xfrm>
        </p:grpSpPr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De </a:t>
              </a:r>
              <a:r>
                <a:rPr lang="en-US" dirty="0" err="1" smtClean="0"/>
                <a:t>afvalmarkt</a:t>
              </a:r>
              <a:r>
                <a:rPr lang="en-US" dirty="0" smtClean="0"/>
                <a:t> is </a:t>
              </a:r>
              <a:r>
                <a:rPr lang="en-US" dirty="0" err="1" smtClean="0"/>
                <a:t>onderschatte</a:t>
              </a:r>
              <a:r>
                <a:rPr lang="en-US" dirty="0" smtClean="0"/>
                <a:t> </a:t>
              </a:r>
              <a:r>
                <a:rPr lang="en-US" dirty="0" err="1" smtClean="0"/>
                <a:t>markt</a:t>
              </a:r>
              <a:r>
                <a:rPr lang="en-US" dirty="0" smtClean="0"/>
                <a:t> in </a:t>
              </a:r>
              <a:r>
                <a:rPr lang="en-US" dirty="0" err="1" smtClean="0"/>
                <a:t>grootte</a:t>
              </a:r>
              <a:r>
                <a:rPr lang="en-US" dirty="0" smtClean="0"/>
                <a:t>.</a:t>
              </a:r>
              <a:endParaRPr lang="en-US" dirty="0" smtClean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65574" y="1321072"/>
            <a:ext cx="3335867" cy="4585455"/>
            <a:chOff x="2354687" y="963263"/>
            <a:chExt cx="3335867" cy="4585455"/>
          </a:xfrm>
        </p:grpSpPr>
        <p:grpSp>
          <p:nvGrpSpPr>
            <p:cNvPr id="21" name="Group 20"/>
            <p:cNvGrpSpPr/>
            <p:nvPr/>
          </p:nvGrpSpPr>
          <p:grpSpPr>
            <a:xfrm>
              <a:off x="2354687" y="963263"/>
              <a:ext cx="3335867" cy="3196967"/>
              <a:chOff x="587563" y="1830516"/>
              <a:chExt cx="3335867" cy="319696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57014" y="1830516"/>
                <a:ext cx="3196967" cy="3196967"/>
              </a:xfrm>
              <a:prstGeom prst="ellipse">
                <a:avLst/>
              </a:prstGeom>
              <a:solidFill>
                <a:srgbClr val="00B050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87563" y="3095508"/>
                <a:ext cx="333586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ea typeface="Omnes Regular Roman" charset="0"/>
                    <a:cs typeface="Omnes Regular Roman" charset="0"/>
                  </a:rPr>
                  <a:t>€</a:t>
                </a:r>
                <a:r>
                  <a:rPr lang="en-US" sz="4000" dirty="0" smtClean="0">
                    <a:solidFill>
                      <a:schemeClr val="bg1"/>
                    </a:solidFill>
                    <a:ea typeface="Omnes Regular Roman" charset="0"/>
                    <a:cs typeface="Omnes Regular Roman" charset="0"/>
                  </a:rPr>
                  <a:t>425mld.</a:t>
                </a:r>
                <a:endParaRPr lang="en-US" sz="2400" dirty="0">
                  <a:solidFill>
                    <a:schemeClr val="bg1"/>
                  </a:solidFill>
                  <a:ea typeface="Omnes Regular Roman" charset="0"/>
                  <a:cs typeface="Omnes Regular Roman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424138" y="5210164"/>
              <a:ext cx="30936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 smtClean="0">
                  <a:ea typeface="Omnes Regular Roman" charset="0"/>
                  <a:cs typeface="Omnes Regular Roman" charset="0"/>
                </a:rPr>
                <a:t>Afvalmarkt</a:t>
              </a:r>
              <a:endParaRPr lang="en-US" sz="1600" dirty="0" smtClean="0">
                <a:ea typeface="Omnes Regular Roman" charset="0"/>
                <a:cs typeface="Omnes Regular Roman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904763" y="4229666"/>
              <a:ext cx="507324" cy="102923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933465" y="3858821"/>
            <a:ext cx="4999029" cy="2628737"/>
            <a:chOff x="4645612" y="3690441"/>
            <a:chExt cx="3361255" cy="1767516"/>
          </a:xfrm>
        </p:grpSpPr>
        <p:grpSp>
          <p:nvGrpSpPr>
            <p:cNvPr id="28" name="Group 27"/>
            <p:cNvGrpSpPr/>
            <p:nvPr/>
          </p:nvGrpSpPr>
          <p:grpSpPr>
            <a:xfrm>
              <a:off x="4645612" y="3690441"/>
              <a:ext cx="3335867" cy="871900"/>
              <a:chOff x="7880212" y="2993049"/>
              <a:chExt cx="3335867" cy="8719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9113355" y="2993049"/>
                <a:ext cx="871900" cy="871900"/>
              </a:xfrm>
              <a:prstGeom prst="ellipse">
                <a:avLst/>
              </a:prstGeom>
              <a:solidFill>
                <a:srgbClr val="00B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880212" y="3264635"/>
                <a:ext cx="3335867" cy="60013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ea typeface="Omnes Regular Roman" charset="0"/>
                    <a:cs typeface="Omnes Regular Roman" charset="0"/>
                  </a:rPr>
                  <a:t>€</a:t>
                </a:r>
                <a:r>
                  <a:rPr lang="en-US" sz="2800" dirty="0" smtClean="0">
                    <a:solidFill>
                      <a:schemeClr val="bg1"/>
                    </a:solidFill>
                    <a:ea typeface="Omnes Regular Roman" charset="0"/>
                    <a:cs typeface="Omnes Regular Roman" charset="0"/>
                  </a:rPr>
                  <a:t>118</a:t>
                </a:r>
                <a:r>
                  <a:rPr lang="en-US" sz="2000" dirty="0" smtClean="0">
                    <a:solidFill>
                      <a:schemeClr val="bg1"/>
                    </a:solidFill>
                    <a:ea typeface="Omnes Regular Roman" charset="0"/>
                    <a:cs typeface="Omnes Regular Roman" charset="0"/>
                  </a:rPr>
                  <a:t>mld.</a:t>
                </a:r>
                <a:endParaRPr lang="en-US" sz="2000" dirty="0">
                  <a:solidFill>
                    <a:schemeClr val="bg1"/>
                  </a:solidFill>
                  <a:ea typeface="Omnes Regular Roman" charset="0"/>
                  <a:cs typeface="Omnes Regular Roman" charset="0"/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  <a:ea typeface="Omnes Regular Roman" charset="0"/>
                  <a:cs typeface="Omnes Regular Roman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878755" y="5230319"/>
              <a:ext cx="2128112" cy="22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Casino </a:t>
              </a:r>
              <a:endParaRPr lang="en-US" sz="16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 flipV="1">
              <a:off x="6533393" y="4577945"/>
              <a:ext cx="382071" cy="65237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722974" y="1262177"/>
            <a:ext cx="6096000" cy="2624102"/>
            <a:chOff x="4412087" y="904368"/>
            <a:chExt cx="6096000" cy="2624102"/>
          </a:xfrm>
        </p:grpSpPr>
        <p:grpSp>
          <p:nvGrpSpPr>
            <p:cNvPr id="35" name="Group 34"/>
            <p:cNvGrpSpPr/>
            <p:nvPr/>
          </p:nvGrpSpPr>
          <p:grpSpPr>
            <a:xfrm>
              <a:off x="4412087" y="1697480"/>
              <a:ext cx="6096000" cy="1830990"/>
              <a:chOff x="3537266" y="2442468"/>
              <a:chExt cx="6096000" cy="183099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5568173" y="2442468"/>
                <a:ext cx="1830990" cy="1830990"/>
              </a:xfrm>
              <a:prstGeom prst="ellipse">
                <a:avLst/>
              </a:prstGeom>
              <a:solidFill>
                <a:srgbClr val="00B05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537266" y="3000606"/>
                <a:ext cx="6096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chemeClr val="bg1"/>
                    </a:solidFill>
                  </a:rPr>
                  <a:t>€</a:t>
                </a:r>
                <a:r>
                  <a:rPr lang="en-US" sz="3600" dirty="0" smtClean="0">
                    <a:solidFill>
                      <a:schemeClr val="bg1"/>
                    </a:solidFill>
                  </a:rPr>
                  <a:t>245</a:t>
                </a:r>
                <a:r>
                  <a:rPr lang="en-US" sz="2400" dirty="0" smtClean="0">
                    <a:solidFill>
                      <a:schemeClr val="bg1"/>
                    </a:solidFill>
                    <a:ea typeface="Omnes Regular Roman" charset="0"/>
                    <a:cs typeface="Omnes Regular Roman" charset="0"/>
                  </a:rPr>
                  <a:t>mld.</a:t>
                </a:r>
                <a:endParaRPr lang="en-US" sz="2400" dirty="0">
                  <a:solidFill>
                    <a:schemeClr val="bg1"/>
                  </a:solidFill>
                  <a:ea typeface="Omnes Regular Roman" charset="0"/>
                  <a:cs typeface="Omnes Regular Roman" charset="0"/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6869430" y="904368"/>
              <a:ext cx="19697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Smart Phone</a:t>
              </a:r>
              <a:endParaRPr lang="en-US" sz="1600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7374292" y="1221125"/>
              <a:ext cx="440267" cy="372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8892777" y="4187228"/>
            <a:ext cx="2923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Statista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57339"/>
            <a:ext cx="3313043" cy="395922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manier</a:t>
            </a:r>
            <a:r>
              <a:rPr lang="en-US" dirty="0" smtClean="0"/>
              <a:t> </a:t>
            </a:r>
            <a:r>
              <a:rPr lang="en-US" dirty="0" err="1" smtClean="0"/>
              <a:t>waarop</a:t>
            </a:r>
            <a:r>
              <a:rPr lang="en-US" dirty="0" smtClean="0"/>
              <a:t> </a:t>
            </a:r>
            <a:r>
              <a:rPr lang="en-US" dirty="0" err="1" smtClean="0"/>
              <a:t>afvallogistiek</a:t>
            </a:r>
            <a:r>
              <a:rPr lang="en-US" dirty="0" smtClean="0"/>
              <a:t> </a:t>
            </a:r>
            <a:r>
              <a:rPr lang="en-US" dirty="0" err="1" smtClean="0"/>
              <a:t>vandaag</a:t>
            </a:r>
            <a:r>
              <a:rPr lang="en-US" dirty="0" smtClean="0"/>
              <a:t> de dag is </a:t>
            </a:r>
            <a:r>
              <a:rPr lang="en-US" dirty="0" err="1" smtClean="0"/>
              <a:t>ingericht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368300"/>
            <a:ext cx="10801350" cy="215900"/>
          </a:xfrm>
        </p:spPr>
        <p:txBody>
          <a:bodyPr/>
          <a:lstStyle/>
          <a:p>
            <a:r>
              <a:rPr lang="en-US" dirty="0" err="1" smtClean="0"/>
              <a:t>Afvallogistiek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12108" y="1557338"/>
            <a:ext cx="2160589" cy="3959224"/>
            <a:chOff x="3935411" y="1557339"/>
            <a:chExt cx="2160589" cy="3959224"/>
          </a:xfrm>
        </p:grpSpPr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”Blind” </a:t>
              </a:r>
              <a:r>
                <a:rPr lang="en-US" dirty="0" err="1" smtClean="0"/>
                <a:t>rijdend</a:t>
              </a:r>
              <a:r>
                <a:rPr lang="en-US" dirty="0" smtClean="0"/>
                <a:t>; </a:t>
              </a:r>
              <a:r>
                <a:rPr lang="en-US" dirty="0" err="1" smtClean="0"/>
                <a:t>zonder</a:t>
              </a:r>
              <a:r>
                <a:rPr lang="en-US" dirty="0" smtClean="0"/>
                <a:t> </a:t>
              </a:r>
              <a:r>
                <a:rPr lang="en-US" dirty="0" err="1" smtClean="0"/>
                <a:t>kennis</a:t>
              </a:r>
              <a:r>
                <a:rPr lang="en-US" dirty="0" smtClean="0"/>
                <a:t> of de container </a:t>
              </a:r>
              <a:r>
                <a:rPr lang="en-US" dirty="0" err="1" smtClean="0"/>
                <a:t>overvol</a:t>
              </a:r>
              <a:r>
                <a:rPr lang="en-US" dirty="0" smtClean="0"/>
                <a:t> is of half </a:t>
              </a:r>
              <a:r>
                <a:rPr lang="en-US" dirty="0" err="1" smtClean="0"/>
                <a:t>leeg</a:t>
              </a:r>
              <a:endParaRPr lang="en-US" dirty="0" smtClean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557338"/>
            <a:ext cx="3959224" cy="39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57339"/>
            <a:ext cx="3313043" cy="395922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Transformatie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data </a:t>
            </a:r>
            <a:r>
              <a:rPr lang="en-US" dirty="0" err="1" smtClean="0"/>
              <a:t>gestuurd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B3D5-B05E-174A-9CEF-27957DF85C1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368300"/>
            <a:ext cx="10801350" cy="215900"/>
          </a:xfrm>
        </p:spPr>
        <p:txBody>
          <a:bodyPr/>
          <a:lstStyle/>
          <a:p>
            <a:r>
              <a:rPr lang="en-US" dirty="0" err="1" smtClean="0"/>
              <a:t>Afvallogistiek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12108" y="1557338"/>
            <a:ext cx="2160589" cy="3959224"/>
            <a:chOff x="3935411" y="1557339"/>
            <a:chExt cx="2160589" cy="3959224"/>
          </a:xfrm>
        </p:grpSpPr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3935411" y="1958719"/>
              <a:ext cx="2160589" cy="35578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0" i="0" kern="1200" baseline="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b="0" i="0" kern="1200">
                  <a:solidFill>
                    <a:schemeClr val="tx2"/>
                  </a:solidFill>
                  <a:latin typeface="+mn-lt"/>
                  <a:ea typeface="Calibri Light" charset="0"/>
                  <a:cs typeface="Calibr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“</a:t>
              </a:r>
              <a:r>
                <a:rPr lang="en-US" dirty="0" err="1" smtClean="0"/>
                <a:t>Afval</a:t>
              </a:r>
              <a:r>
                <a:rPr lang="en-US" dirty="0" smtClean="0"/>
                <a:t> Management </a:t>
              </a:r>
              <a:r>
                <a:rPr lang="en-US" dirty="0" smtClean="0"/>
                <a:t>3.0” ensures bins are collected just-in-time (based on real demand) increasing collection efficiency and customer satisfaction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35411" y="1557339"/>
              <a:ext cx="5976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557338"/>
            <a:ext cx="3959224" cy="39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nevo Colours">
      <a:dk1>
        <a:srgbClr val="424242"/>
      </a:dk1>
      <a:lt1>
        <a:srgbClr val="FFFFFF"/>
      </a:lt1>
      <a:dk2>
        <a:srgbClr val="424242"/>
      </a:dk2>
      <a:lt2>
        <a:srgbClr val="FFFFFF"/>
      </a:lt2>
      <a:accent1>
        <a:srgbClr val="F58B1E"/>
      </a:accent1>
      <a:accent2>
        <a:srgbClr val="F26621"/>
      </a:accent2>
      <a:accent3>
        <a:srgbClr val="0099AA"/>
      </a:accent3>
      <a:accent4>
        <a:srgbClr val="01B2DC"/>
      </a:accent4>
      <a:accent5>
        <a:srgbClr val="88BB41"/>
      </a:accent5>
      <a:accent6>
        <a:srgbClr val="599949"/>
      </a:accent6>
      <a:hlink>
        <a:srgbClr val="424242"/>
      </a:hlink>
      <a:folHlink>
        <a:srgbClr val="D4D4D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CE3635B10E54490AD5149CE02C6B7" ma:contentTypeVersion="4" ma:contentTypeDescription="Een nieuw document maken." ma:contentTypeScope="" ma:versionID="dad512e758780258ce79d3fcd4841efc">
  <xsd:schema xmlns:xsd="http://www.w3.org/2001/XMLSchema" xmlns:xs="http://www.w3.org/2001/XMLSchema" xmlns:p="http://schemas.microsoft.com/office/2006/metadata/properties" xmlns:ns2="dbae6b80-5b08-410c-9a7c-3a9317a80e78" targetNamespace="http://schemas.microsoft.com/office/2006/metadata/properties" ma:root="true" ma:fieldsID="9069b1a96ee16b9ea53c8fb0b3718fdd" ns2:_="">
    <xsd:import namespace="dbae6b80-5b08-410c-9a7c-3a9317a80e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e6b80-5b08-410c-9a7c-3a9317a80e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C6569F-9045-4DD4-9A24-14B836142F23}"/>
</file>

<file path=customXml/itemProps2.xml><?xml version="1.0" encoding="utf-8"?>
<ds:datastoreItem xmlns:ds="http://schemas.openxmlformats.org/officeDocument/2006/customXml" ds:itemID="{0E9F4C47-F7D3-44FD-BE37-00A01C539E4F}"/>
</file>

<file path=customXml/itemProps3.xml><?xml version="1.0" encoding="utf-8"?>
<ds:datastoreItem xmlns:ds="http://schemas.openxmlformats.org/officeDocument/2006/customXml" ds:itemID="{0AF19CA5-E799-4EAE-9446-AC56927A1F2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6867</TotalTime>
  <Words>541</Words>
  <Application>Microsoft Macintosh PowerPoint</Application>
  <PresentationFormat>Breedbeeld</PresentationFormat>
  <Paragraphs>121</Paragraphs>
  <Slides>15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Calibri</vt:lpstr>
      <vt:lpstr>Calibri Light</vt:lpstr>
      <vt:lpstr>Helvetica Neue</vt:lpstr>
      <vt:lpstr>Omnes Regular Roman</vt:lpstr>
      <vt:lpstr>Omnes Semibold Roman</vt:lpstr>
      <vt:lpstr>Arial</vt:lpstr>
      <vt:lpstr>Office Theme</vt:lpstr>
      <vt:lpstr>Optimalisatie van Afvalinzameling</vt:lpstr>
      <vt:lpstr>Bedrijfsimpressie</vt:lpstr>
      <vt:lpstr>Bedrijfsimpressie</vt:lpstr>
      <vt:lpstr>Bedrijfsimpressie</vt:lpstr>
      <vt:lpstr>Ons verhaal</vt:lpstr>
      <vt:lpstr>Wereldwijd stedelijke afvalproductie</vt:lpstr>
      <vt:lpstr>Grootte afvalmarkt</vt:lpstr>
      <vt:lpstr>De manier waarop afvallogistiek vandaag de dag is ingericht</vt:lpstr>
      <vt:lpstr>Transformatie naar data gestuurd model</vt:lpstr>
      <vt:lpstr>Een slimmere manier om afval in te zamelen</vt:lpstr>
      <vt:lpstr>Solide en betrouwbare sensor</vt:lpstr>
      <vt:lpstr>Enevo netwerk</vt:lpstr>
      <vt:lpstr>Voordelen</vt:lpstr>
      <vt:lpstr>Rotterdam</vt:lpstr>
      <vt:lpstr>Bedankt voor uw aandacht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alenka.kramer@gmail.com</dc:creator>
  <cp:lastModifiedBy>Michel Weijts</cp:lastModifiedBy>
  <cp:revision>272</cp:revision>
  <cp:lastPrinted>2016-08-01T10:35:55Z</cp:lastPrinted>
  <dcterms:created xsi:type="dcterms:W3CDTF">2016-07-05T11:05:34Z</dcterms:created>
  <dcterms:modified xsi:type="dcterms:W3CDTF">2016-09-20T12:48:29Z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0x01010052BCE3635B10E54490AD5149CE02C6B7</vt:lpwstr>
  </property>
</Properties>
</file>